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9" r:id="rId12"/>
    <p:sldId id="268" r:id="rId13"/>
    <p:sldId id="267" r:id="rId14"/>
    <p:sldId id="266" r:id="rId15"/>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p:scale>
          <a:sx n="100" d="100"/>
          <a:sy n="100" d="100"/>
        </p:scale>
        <p:origin x="-1944" y="-10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22885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2913063" y="0"/>
            <a:ext cx="2228850" cy="457200"/>
          </a:xfrm>
          <a:prstGeom prst="rect">
            <a:avLst/>
          </a:prstGeom>
        </p:spPr>
        <p:txBody>
          <a:bodyPr vert="horz" lIns="91440" tIns="45720" rIns="91440" bIns="45720" rtlCol="0"/>
          <a:lstStyle>
            <a:lvl1pPr algn="r">
              <a:defRPr sz="1200"/>
            </a:lvl1pPr>
          </a:lstStyle>
          <a:p>
            <a:fld id="{8607AE4C-52CB-4747-9B3F-1E8ED3E5983A}" type="datetimeFigureOut">
              <a:rPr lang="ru-RU" smtClean="0"/>
              <a:t>12.03.2025</a:t>
            </a:fld>
            <a:endParaRPr lang="ru-RU"/>
          </a:p>
        </p:txBody>
      </p:sp>
      <p:sp>
        <p:nvSpPr>
          <p:cNvPr id="4" name="Образ слайда 3"/>
          <p:cNvSpPr>
            <a:spLocks noGrp="1" noRot="1" noChangeAspect="1"/>
          </p:cNvSpPr>
          <p:nvPr>
            <p:ph type="sldImg" idx="2"/>
          </p:nvPr>
        </p:nvSpPr>
        <p:spPr>
          <a:xfrm>
            <a:off x="-47625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514350" y="4343400"/>
            <a:ext cx="41148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22885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2913063" y="8685213"/>
            <a:ext cx="2228850" cy="457200"/>
          </a:xfrm>
          <a:prstGeom prst="rect">
            <a:avLst/>
          </a:prstGeom>
        </p:spPr>
        <p:txBody>
          <a:bodyPr vert="horz" lIns="91440" tIns="45720" rIns="91440" bIns="45720" rtlCol="0" anchor="b"/>
          <a:lstStyle>
            <a:lvl1pPr algn="r">
              <a:defRPr sz="1200"/>
            </a:lvl1pPr>
          </a:lstStyle>
          <a:p>
            <a:fld id="{A2591D9D-2C91-4FFA-A899-9D8B7B1FE898}" type="slidenum">
              <a:rPr lang="ru-RU" smtClean="0"/>
              <a:t>‹#›</a:t>
            </a:fld>
            <a:endParaRPr lang="ru-RU"/>
          </a:p>
        </p:txBody>
      </p:sp>
    </p:spTree>
    <p:extLst>
      <p:ext uri="{BB962C8B-B14F-4D97-AF65-F5344CB8AC3E}">
        <p14:creationId xmlns:p14="http://schemas.microsoft.com/office/powerpoint/2010/main" val="1668959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taticPath"/>
          <p:cNvSpPr/>
          <p:nvPr/>
        </p:nvSpPr>
        <p:spPr>
          <a:xfrm>
            <a:off x="2056019" y="-1222724"/>
            <a:ext cx="5032058" cy="5032058"/>
          </a:xfrm>
          <a:prstGeom prst="ellipse">
            <a:avLst/>
          </a:prstGeom>
          <a:solidFill>
            <a:srgbClr val="000000">
              <a:alpha val="6000"/>
            </a:srgbClr>
          </a:solidFill>
          <a:ln/>
        </p:spPr>
      </p:sp>
      <p:sp>
        <p:nvSpPr>
          <p:cNvPr id="3" name="Title"/>
          <p:cNvSpPr/>
          <p:nvPr/>
        </p:nvSpPr>
        <p:spPr>
          <a:xfrm>
            <a:off x="730575" y="1883068"/>
            <a:ext cx="7620000" cy="1271016"/>
          </a:xfrm>
          <a:prstGeom prst="rect">
            <a:avLst/>
          </a:prstGeom>
          <a:noFill/>
          <a:ln/>
        </p:spPr>
        <p:txBody>
          <a:bodyPr wrap="square" rtlCol="0" anchor="ctr"/>
          <a:lstStyle/>
          <a:p>
            <a:pPr marL="0" indent="0" algn="ctr">
              <a:buNone/>
            </a:pPr>
            <a:r>
              <a:rPr lang="en-US" sz="4000" b="1" dirty="0">
                <a:solidFill>
                  <a:srgbClr val="000000"/>
                </a:solidFill>
                <a:latin typeface="OpenSans-Bold" pitchFamily="34" charset="0"/>
                <a:ea typeface="OpenSans-Bold" pitchFamily="34" charset="-122"/>
                <a:cs typeface="OpenSans-Bold" pitchFamily="34" charset="-120"/>
              </a:rPr>
              <a:t>Як писати ефективні промти</a:t>
            </a:r>
            <a:endParaRPr lang="en-US" sz="4000" dirty="0"/>
          </a:p>
        </p:txBody>
      </p:sp>
      <p:sp>
        <p:nvSpPr>
          <p:cNvPr id="4" name="StaticPath"/>
          <p:cNvSpPr/>
          <p:nvPr/>
        </p:nvSpPr>
        <p:spPr>
          <a:xfrm>
            <a:off x="7190137" y="3357658"/>
            <a:ext cx="2394585" cy="2394585"/>
          </a:xfrm>
          <a:prstGeom prst="ellipse">
            <a:avLst/>
          </a:prstGeom>
          <a:solidFill>
            <a:srgbClr val="000000">
              <a:alpha val="0"/>
            </a:srgbClr>
          </a:solidFill>
          <a:ln w="423333">
            <a:solidFill>
              <a:srgbClr val="FF9800"/>
            </a:solidFill>
            <a:prstDash val="solid"/>
          </a:ln>
        </p:spPr>
      </p:sp>
      <p:sp>
        <p:nvSpPr>
          <p:cNvPr id="5" name="StaticPath"/>
          <p:cNvSpPr/>
          <p:nvPr/>
        </p:nvSpPr>
        <p:spPr>
          <a:xfrm>
            <a:off x="-957929" y="-1222724"/>
            <a:ext cx="1991678" cy="1991677"/>
          </a:xfrm>
          <a:prstGeom prst="ellipse">
            <a:avLst/>
          </a:prstGeom>
          <a:solidFill>
            <a:srgbClr val="000000">
              <a:alpha val="0"/>
            </a:srgbClr>
          </a:solidFill>
          <a:ln w="423333">
            <a:solidFill>
              <a:srgbClr val="FF9800"/>
            </a:solidFill>
            <a:prstDash val="solid"/>
          </a:ln>
        </p:spPr>
      </p:sp>
      <p:sp>
        <p:nvSpPr>
          <p:cNvPr id="6" name="StaticPath"/>
          <p:cNvSpPr/>
          <p:nvPr/>
        </p:nvSpPr>
        <p:spPr>
          <a:xfrm>
            <a:off x="303609" y="4340114"/>
            <a:ext cx="571500" cy="571500"/>
          </a:xfrm>
          <a:prstGeom prst="ellipse">
            <a:avLst/>
          </a:prstGeom>
          <a:solidFill>
            <a:srgbClr val="000000"/>
          </a:solidFill>
          <a:ln/>
        </p:spPr>
      </p:sp>
      <p:sp>
        <p:nvSpPr>
          <p:cNvPr id="7" name="StaticPath"/>
          <p:cNvSpPr/>
          <p:nvPr/>
        </p:nvSpPr>
        <p:spPr>
          <a:xfrm>
            <a:off x="939165" y="4348163"/>
            <a:ext cx="571500" cy="571500"/>
          </a:xfrm>
          <a:prstGeom prst="ellipse">
            <a:avLst/>
          </a:prstGeom>
          <a:solidFill>
            <a:srgbClr val="000000"/>
          </a:solidFill>
          <a:ln/>
        </p:spPr>
      </p:sp>
      <p:sp>
        <p:nvSpPr>
          <p:cNvPr id="8" name="StaticPath"/>
          <p:cNvSpPr/>
          <p:nvPr/>
        </p:nvSpPr>
        <p:spPr>
          <a:xfrm>
            <a:off x="620268" y="4338923"/>
            <a:ext cx="571500" cy="571500"/>
          </a:xfrm>
          <a:prstGeom prst="ellipse">
            <a:avLst/>
          </a:prstGeom>
          <a:solidFill>
            <a:srgbClr val="FF9800"/>
          </a:solidFill>
          <a:ln/>
        </p:spPr>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4040" y="3540309"/>
            <a:ext cx="1528682" cy="1597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biLevel thresh="7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510665" y="65898"/>
            <a:ext cx="6839910" cy="133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Google Shape;48;p5"/>
          <p:cNvSpPr/>
          <p:nvPr/>
        </p:nvSpPr>
        <p:spPr>
          <a:xfrm>
            <a:off x="3482129" y="3978923"/>
            <a:ext cx="2636988" cy="360000"/>
          </a:xfrm>
          <a:prstGeom prst="rect">
            <a:avLst/>
          </a:prstGeom>
        </p:spPr>
        <p:txBody>
          <a:bodyPr lIns="91395" tIns="45697" rIns="91395" bIns="45697">
            <a:prstTxWarp prst="textPlain">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sz="1400" b="1" i="0" u="none" strike="noStrike" kern="0" cap="none" spc="0" normalizeH="0" baseline="0" noProof="0" dirty="0" err="1" smtClean="0">
                <a:ln>
                  <a:noFill/>
                </a:ln>
                <a:solidFill>
                  <a:schemeClr val="accent2">
                    <a:lumMod val="50000"/>
                  </a:schemeClr>
                </a:solidFill>
                <a:effectLst/>
                <a:uLnTx/>
                <a:uFillTx/>
                <a:latin typeface="Arial" pitchFamily="34" charset="0"/>
                <a:cs typeface="Arial" pitchFamily="34" charset="0"/>
              </a:rPr>
              <a:t>Альона</a:t>
            </a:r>
            <a:r>
              <a:rPr kumimoji="0" lang="uk-UA" sz="1400" b="1" i="0" u="none" strike="noStrike" kern="0" cap="none" spc="0" normalizeH="0" baseline="0" noProof="0" dirty="0" smtClean="0">
                <a:ln>
                  <a:noFill/>
                </a:ln>
                <a:solidFill>
                  <a:schemeClr val="accent2">
                    <a:lumMod val="50000"/>
                  </a:schemeClr>
                </a:solidFill>
                <a:effectLst/>
                <a:uLnTx/>
                <a:uFillTx/>
                <a:latin typeface="Arial" pitchFamily="34" charset="0"/>
                <a:cs typeface="Arial" pitchFamily="34" charset="0"/>
              </a:rPr>
              <a:t>  </a:t>
            </a:r>
            <a:r>
              <a:rPr kumimoji="0" lang="uk-UA" sz="1400" b="1" i="0" u="none" strike="noStrike" kern="0" cap="none" spc="0" normalizeH="0" baseline="0" noProof="0" dirty="0" err="1" smtClean="0">
                <a:ln>
                  <a:noFill/>
                </a:ln>
                <a:solidFill>
                  <a:schemeClr val="accent2">
                    <a:lumMod val="50000"/>
                  </a:schemeClr>
                </a:solidFill>
                <a:effectLst/>
                <a:uLnTx/>
                <a:uFillTx/>
                <a:latin typeface="Arial" pitchFamily="34" charset="0"/>
                <a:cs typeface="Arial" pitchFamily="34" charset="0"/>
              </a:rPr>
              <a:t>Дідик</a:t>
            </a:r>
            <a:endParaRPr kumimoji="0" sz="1400" b="1" i="0" u="none" strike="noStrike" kern="0" cap="none" spc="0" normalizeH="0" baseline="0" noProof="0" dirty="0">
              <a:ln>
                <a:noFill/>
              </a:ln>
              <a:solidFill>
                <a:schemeClr val="accent2">
                  <a:lumMod val="50000"/>
                </a:schemeClr>
              </a:solidFill>
              <a:effectLst/>
              <a:uLnTx/>
              <a:uFillTx/>
              <a:latin typeface="Arial" pitchFamily="34" charset="0"/>
              <a:cs typeface="Arial" pitchFamily="34" charset="0"/>
            </a:endParaRPr>
          </a:p>
        </p:txBody>
      </p:sp>
      <p:sp>
        <p:nvSpPr>
          <p:cNvPr id="14" name="Прямоугольник 13"/>
          <p:cNvSpPr/>
          <p:nvPr/>
        </p:nvSpPr>
        <p:spPr>
          <a:xfrm>
            <a:off x="2841806" y="4764576"/>
            <a:ext cx="4085722" cy="307730"/>
          </a:xfrm>
          <a:prstGeom prst="rect">
            <a:avLst/>
          </a:prstGeom>
        </p:spPr>
        <p:txBody>
          <a:bodyPr wrap="square" lIns="91395" tIns="45697" rIns="91395" bIns="45697">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7030A0"/>
                </a:solidFill>
                <a:effectLst/>
                <a:uLnTx/>
                <a:uFillTx/>
                <a:latin typeface="Arial" pitchFamily="34" charset="0"/>
                <a:cs typeface="Arial" pitchFamily="34" charset="0"/>
              </a:rPr>
              <a:t>(067) </a:t>
            </a:r>
            <a:r>
              <a:rPr kumimoji="0" lang="en-US" sz="1400" b="1" i="0" u="none" strike="noStrike" kern="0" cap="none" spc="0" normalizeH="0" baseline="0" noProof="0" dirty="0" smtClean="0">
                <a:ln>
                  <a:noFill/>
                </a:ln>
                <a:solidFill>
                  <a:srgbClr val="7030A0"/>
                </a:solidFill>
                <a:effectLst/>
                <a:uLnTx/>
                <a:uFillTx/>
                <a:latin typeface="Arial" pitchFamily="34" charset="0"/>
                <a:cs typeface="Arial" pitchFamily="34" charset="0"/>
              </a:rPr>
              <a:t>8586159</a:t>
            </a:r>
            <a:r>
              <a:rPr kumimoji="0" lang="uk-UA" sz="1400" b="1" i="0" u="none" strike="noStrike" kern="0" cap="none" spc="0" normalizeH="0" baseline="0" noProof="0" dirty="0" smtClean="0">
                <a:ln>
                  <a:noFill/>
                </a:ln>
                <a:solidFill>
                  <a:srgbClr val="7030A0"/>
                </a:solidFill>
                <a:effectLst/>
                <a:uLnTx/>
                <a:uFillTx/>
                <a:latin typeface="Arial" pitchFamily="34" charset="0"/>
                <a:cs typeface="Arial" pitchFamily="34" charset="0"/>
              </a:rPr>
              <a:t>       </a:t>
            </a:r>
            <a:r>
              <a:rPr kumimoji="0" lang="en-US" sz="1400" b="1" i="0" u="none" strike="noStrike" kern="0" cap="none" spc="0" normalizeH="0" baseline="0" noProof="0" dirty="0" smtClean="0">
                <a:ln>
                  <a:noFill/>
                </a:ln>
                <a:solidFill>
                  <a:srgbClr val="C00000"/>
                </a:solidFill>
                <a:effectLst/>
                <a:uLnTx/>
                <a:uFillTx/>
                <a:latin typeface="Arial" pitchFamily="34" charset="0"/>
                <a:cs typeface="Arial" pitchFamily="34" charset="0"/>
              </a:rPr>
              <a:t>didyk@galaxy.vn.ua</a:t>
            </a:r>
            <a:endParaRPr kumimoji="0" lang="en-US" sz="1400" b="1" i="0" u="none" strike="noStrike" kern="0" cap="none" spc="0" normalizeH="0" baseline="0" noProof="0" dirty="0">
              <a:ln>
                <a:noFill/>
              </a:ln>
              <a:solidFill>
                <a:srgbClr val="C00000"/>
              </a:solidFill>
              <a:effectLst/>
              <a:uLnTx/>
              <a:uFillTx/>
              <a:latin typeface="Arial" pitchFamily="34" charset="0"/>
              <a:cs typeface="Arial" pitchFamily="34" charset="0"/>
            </a:endParaRPr>
          </a:p>
        </p:txBody>
      </p:sp>
      <p:sp>
        <p:nvSpPr>
          <p:cNvPr id="15" name="Google Shape;45;p5"/>
          <p:cNvSpPr txBox="1">
            <a:spLocks/>
          </p:cNvSpPr>
          <p:nvPr/>
        </p:nvSpPr>
        <p:spPr>
          <a:xfrm>
            <a:off x="3123867" y="4348163"/>
            <a:ext cx="3521599" cy="397112"/>
          </a:xfrm>
          <a:prstGeom prst="rect">
            <a:avLst/>
          </a:prstGeom>
        </p:spPr>
        <p:txBody>
          <a:bodyPr spcFirstLastPara="1" wrap="square" lIns="91380" tIns="91380" rIns="91380" bIns="91380" anchor="ctr" anchorCtr="0">
            <a:noAutofit/>
          </a:bodyPr>
          <a:lstStyle>
            <a:lvl1pPr>
              <a:defRPr sz="7700" b="1" i="0">
                <a:solidFill>
                  <a:srgbClr val="FFCD00"/>
                </a:solidFill>
                <a:latin typeface="Trebuchet MS"/>
                <a:ea typeface="+mj-ea"/>
                <a:cs typeface="Trebuchet MS"/>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sz="1800" b="1" i="0" u="none" strike="noStrike" kern="0" cap="none" spc="0" normalizeH="0" baseline="0" noProof="0" dirty="0" smtClean="0">
                <a:ln>
                  <a:noFill/>
                </a:ln>
                <a:solidFill>
                  <a:sysClr val="windowText" lastClr="000000"/>
                </a:solidFill>
                <a:effectLst/>
                <a:uLnTx/>
                <a:uFillTx/>
                <a:latin typeface="Trebuchet MS"/>
                <a:ea typeface="+mj-ea"/>
              </a:rPr>
              <a:t>директорка КУ «ЦПРПП ВМР»</a:t>
            </a:r>
            <a:endParaRPr kumimoji="0" lang="uk-UA" sz="1800" b="1" i="0" u="none" strike="noStrike" kern="0" cap="none" spc="0" normalizeH="0" baseline="0" noProof="0" dirty="0">
              <a:ln>
                <a:noFill/>
              </a:ln>
              <a:solidFill>
                <a:sysClr val="windowText" lastClr="000000"/>
              </a:solidFill>
              <a:effectLst/>
              <a:uLnTx/>
              <a:uFillTx/>
              <a:latin typeface="Trebuchet MS"/>
              <a:ea typeface="+mj-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taticPath"/>
          <p:cNvSpPr/>
          <p:nvPr/>
        </p:nvSpPr>
        <p:spPr>
          <a:xfrm>
            <a:off x="-842581" y="437150"/>
            <a:ext cx="4014788" cy="4014788"/>
          </a:xfrm>
          <a:prstGeom prst="ellipse">
            <a:avLst/>
          </a:prstGeom>
          <a:solidFill>
            <a:srgbClr val="000000">
              <a:alpha val="4000"/>
            </a:srgbClr>
          </a:solidFill>
          <a:ln/>
        </p:spPr>
      </p:sp>
      <p:sp>
        <p:nvSpPr>
          <p:cNvPr id="4" name="StaticPath"/>
          <p:cNvSpPr/>
          <p:nvPr/>
        </p:nvSpPr>
        <p:spPr>
          <a:xfrm>
            <a:off x="6677739" y="195072"/>
            <a:ext cx="911543" cy="911543"/>
          </a:xfrm>
          <a:prstGeom prst="ellipse">
            <a:avLst/>
          </a:prstGeom>
          <a:solidFill>
            <a:srgbClr val="000000"/>
          </a:solidFill>
          <a:ln/>
        </p:spPr>
      </p:sp>
      <p:sp>
        <p:nvSpPr>
          <p:cNvPr id="5" name="StaticPath"/>
          <p:cNvSpPr/>
          <p:nvPr/>
        </p:nvSpPr>
        <p:spPr>
          <a:xfrm>
            <a:off x="7963376" y="4002548"/>
            <a:ext cx="677228" cy="677228"/>
          </a:xfrm>
          <a:prstGeom prst="ellipse">
            <a:avLst/>
          </a:prstGeom>
          <a:solidFill>
            <a:srgbClr val="FF9800"/>
          </a:solidFill>
          <a:ln/>
        </p:spPr>
      </p:sp>
      <p:sp>
        <p:nvSpPr>
          <p:cNvPr id="6" name="StaticPath"/>
          <p:cNvSpPr/>
          <p:nvPr/>
        </p:nvSpPr>
        <p:spPr>
          <a:xfrm>
            <a:off x="-1162717" y="-991076"/>
            <a:ext cx="2514600" cy="2514600"/>
          </a:xfrm>
          <a:prstGeom prst="ellipse">
            <a:avLst/>
          </a:prstGeom>
          <a:solidFill>
            <a:srgbClr val="000000">
              <a:alpha val="0"/>
            </a:srgbClr>
          </a:solidFill>
          <a:ln w="423333">
            <a:solidFill>
              <a:srgbClr val="FF9800"/>
            </a:solidFill>
            <a:prstDash val="solid"/>
          </a:ln>
        </p:spPr>
      </p:sp>
      <p:sp>
        <p:nvSpPr>
          <p:cNvPr id="12" name="Прямоугольник 11"/>
          <p:cNvSpPr/>
          <p:nvPr/>
        </p:nvSpPr>
        <p:spPr>
          <a:xfrm>
            <a:off x="2160971" y="437150"/>
            <a:ext cx="4572000" cy="369332"/>
          </a:xfrm>
          <a:prstGeom prst="rect">
            <a:avLst/>
          </a:prstGeom>
        </p:spPr>
        <p:txBody>
          <a:bodyPr>
            <a:spAutoFit/>
          </a:bodyPr>
          <a:lstStyle/>
          <a:p>
            <a:r>
              <a:rPr lang="ru-RU" b="1" dirty="0" smtClean="0"/>
              <a:t>«1. САМОКРИТИКА"</a:t>
            </a:r>
            <a:endParaRPr lang="ru-RU" dirty="0"/>
          </a:p>
        </p:txBody>
      </p:sp>
      <p:sp>
        <p:nvSpPr>
          <p:cNvPr id="13" name="Прямоугольник 12"/>
          <p:cNvSpPr/>
          <p:nvPr/>
        </p:nvSpPr>
        <p:spPr>
          <a:xfrm>
            <a:off x="2089618" y="3356217"/>
            <a:ext cx="5679714" cy="1200329"/>
          </a:xfrm>
          <a:prstGeom prst="rect">
            <a:avLst/>
          </a:prstGeom>
        </p:spPr>
        <p:txBody>
          <a:bodyPr wrap="square">
            <a:spAutoFit/>
          </a:bodyPr>
          <a:lstStyle/>
          <a:p>
            <a:r>
              <a:rPr lang="ru-RU" dirty="0" smtClean="0"/>
              <a:t>«</a:t>
            </a:r>
            <a:r>
              <a:rPr lang="ru-RU" dirty="0" err="1" smtClean="0"/>
              <a:t>Які</a:t>
            </a:r>
            <a:r>
              <a:rPr lang="ru-RU" dirty="0" smtClean="0"/>
              <a:t> </a:t>
            </a:r>
            <a:r>
              <a:rPr lang="ru-RU" dirty="0" err="1" smtClean="0"/>
              <a:t>пункти</a:t>
            </a:r>
            <a:r>
              <a:rPr lang="ru-RU" dirty="0" smtClean="0"/>
              <a:t> у </a:t>
            </a:r>
            <a:r>
              <a:rPr lang="ru-RU" dirty="0" err="1" smtClean="0"/>
              <a:t>твоїй</a:t>
            </a:r>
            <a:r>
              <a:rPr lang="ru-RU" dirty="0" smtClean="0"/>
              <a:t> </a:t>
            </a:r>
            <a:r>
              <a:rPr lang="ru-RU" dirty="0" err="1" smtClean="0"/>
              <a:t>відповіді</a:t>
            </a:r>
            <a:r>
              <a:rPr lang="ru-RU" dirty="0" smtClean="0"/>
              <a:t> </a:t>
            </a:r>
            <a:r>
              <a:rPr lang="ru-RU" dirty="0" err="1" smtClean="0"/>
              <a:t>слабкі</a:t>
            </a:r>
            <a:r>
              <a:rPr lang="ru-RU" dirty="0" smtClean="0"/>
              <a:t>? </a:t>
            </a:r>
            <a:r>
              <a:rPr lang="ru-RU" dirty="0" err="1" smtClean="0"/>
              <a:t>Чого</a:t>
            </a:r>
            <a:r>
              <a:rPr lang="ru-RU" dirty="0" smtClean="0"/>
              <a:t> не </a:t>
            </a:r>
            <a:r>
              <a:rPr lang="ru-RU" dirty="0" err="1" smtClean="0"/>
              <a:t>вистачає</a:t>
            </a:r>
            <a:r>
              <a:rPr lang="ru-RU" dirty="0" smtClean="0"/>
              <a:t> для 100 % </a:t>
            </a:r>
            <a:r>
              <a:rPr lang="ru-RU" dirty="0" err="1" smtClean="0"/>
              <a:t>правильної</a:t>
            </a:r>
            <a:r>
              <a:rPr lang="ru-RU" dirty="0" smtClean="0"/>
              <a:t> </a:t>
            </a:r>
            <a:r>
              <a:rPr lang="ru-RU" dirty="0" err="1" smtClean="0"/>
              <a:t>відповіді</a:t>
            </a:r>
            <a:r>
              <a:rPr lang="ru-RU" dirty="0" smtClean="0"/>
              <a:t>?» </a:t>
            </a:r>
            <a:r>
              <a:rPr lang="ru-RU" i="1" dirty="0" err="1" smtClean="0"/>
              <a:t>Щось</a:t>
            </a:r>
            <a:r>
              <a:rPr lang="ru-RU" i="1" dirty="0" smtClean="0"/>
              <a:t> написав…</a:t>
            </a:r>
          </a:p>
          <a:p>
            <a:endParaRPr lang="uk-UA" i="1" dirty="0"/>
          </a:p>
          <a:p>
            <a:pPr algn="ctr"/>
            <a:r>
              <a:rPr lang="uk-UA" u="sng" dirty="0" smtClean="0"/>
              <a:t>Додай це у відповідь</a:t>
            </a:r>
            <a:endParaRPr lang="ru-RU" u="sng"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512413" y="777850"/>
            <a:ext cx="2587678" cy="2587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aticPath"/>
          <p:cNvSpPr/>
          <p:nvPr/>
        </p:nvSpPr>
        <p:spPr>
          <a:xfrm>
            <a:off x="-842581" y="437150"/>
            <a:ext cx="4014788" cy="4014788"/>
          </a:xfrm>
          <a:prstGeom prst="ellipse">
            <a:avLst/>
          </a:prstGeom>
          <a:solidFill>
            <a:srgbClr val="000000">
              <a:alpha val="4000"/>
            </a:srgbClr>
          </a:solidFill>
          <a:ln/>
        </p:spPr>
      </p:sp>
      <p:sp>
        <p:nvSpPr>
          <p:cNvPr id="4" name="StaticPath"/>
          <p:cNvSpPr/>
          <p:nvPr/>
        </p:nvSpPr>
        <p:spPr>
          <a:xfrm>
            <a:off x="6677739" y="195072"/>
            <a:ext cx="911543" cy="911543"/>
          </a:xfrm>
          <a:prstGeom prst="ellipse">
            <a:avLst/>
          </a:prstGeom>
          <a:solidFill>
            <a:srgbClr val="000000"/>
          </a:solidFill>
          <a:ln/>
        </p:spPr>
      </p:sp>
      <p:sp>
        <p:nvSpPr>
          <p:cNvPr id="5" name="StaticPath"/>
          <p:cNvSpPr/>
          <p:nvPr/>
        </p:nvSpPr>
        <p:spPr>
          <a:xfrm>
            <a:off x="7963376" y="4002548"/>
            <a:ext cx="677228" cy="677228"/>
          </a:xfrm>
          <a:prstGeom prst="ellipse">
            <a:avLst/>
          </a:prstGeom>
          <a:solidFill>
            <a:srgbClr val="FF9800"/>
          </a:solidFill>
          <a:ln/>
        </p:spPr>
      </p:sp>
      <p:sp>
        <p:nvSpPr>
          <p:cNvPr id="6" name="StaticPath"/>
          <p:cNvSpPr/>
          <p:nvPr/>
        </p:nvSpPr>
        <p:spPr>
          <a:xfrm>
            <a:off x="-1162717" y="-991076"/>
            <a:ext cx="2514600" cy="2514600"/>
          </a:xfrm>
          <a:prstGeom prst="ellipse">
            <a:avLst/>
          </a:prstGeom>
          <a:solidFill>
            <a:srgbClr val="000000">
              <a:alpha val="0"/>
            </a:srgbClr>
          </a:solidFill>
          <a:ln w="423333">
            <a:solidFill>
              <a:srgbClr val="FF9800"/>
            </a:solidFill>
            <a:prstDash val="solid"/>
          </a:ln>
        </p:spPr>
      </p:sp>
      <p:sp>
        <p:nvSpPr>
          <p:cNvPr id="3" name="Прямоугольник 2"/>
          <p:cNvSpPr/>
          <p:nvPr/>
        </p:nvSpPr>
        <p:spPr>
          <a:xfrm>
            <a:off x="2105739" y="336063"/>
            <a:ext cx="4572000" cy="369332"/>
          </a:xfrm>
          <a:prstGeom prst="rect">
            <a:avLst/>
          </a:prstGeom>
        </p:spPr>
        <p:txBody>
          <a:bodyPr>
            <a:spAutoFit/>
          </a:bodyPr>
          <a:lstStyle/>
          <a:p>
            <a:r>
              <a:rPr lang="ru-RU" b="1" dirty="0"/>
              <a:t>"2. ПИТАННЯ</a:t>
            </a:r>
            <a:r>
              <a:rPr lang="ru-RU" b="1" dirty="0" smtClean="0"/>
              <a:t>"</a:t>
            </a:r>
            <a:endParaRPr lang="ru-RU" dirty="0"/>
          </a:p>
        </p:txBody>
      </p:sp>
      <p:sp>
        <p:nvSpPr>
          <p:cNvPr id="7" name="Прямоугольник 6"/>
          <p:cNvSpPr/>
          <p:nvPr/>
        </p:nvSpPr>
        <p:spPr>
          <a:xfrm>
            <a:off x="2905828" y="3848228"/>
            <a:ext cx="4572000" cy="646331"/>
          </a:xfrm>
          <a:prstGeom prst="rect">
            <a:avLst/>
          </a:prstGeom>
        </p:spPr>
        <p:txBody>
          <a:bodyPr>
            <a:spAutoFit/>
          </a:bodyPr>
          <a:lstStyle/>
          <a:p>
            <a:r>
              <a:rPr lang="ru-RU" i="1" dirty="0"/>
              <a:t>"Постав </a:t>
            </a:r>
            <a:r>
              <a:rPr lang="ru-RU" i="1" dirty="0" err="1"/>
              <a:t>мені</a:t>
            </a:r>
            <a:r>
              <a:rPr lang="ru-RU" i="1" dirty="0"/>
              <a:t> 3-5 </a:t>
            </a:r>
            <a:r>
              <a:rPr lang="ru-RU" i="1" dirty="0" err="1"/>
              <a:t>уточнювальних</a:t>
            </a:r>
            <a:r>
              <a:rPr lang="ru-RU" i="1" dirty="0"/>
              <a:t> </a:t>
            </a:r>
            <a:r>
              <a:rPr lang="ru-RU" i="1" dirty="0" err="1"/>
              <a:t>питань</a:t>
            </a:r>
            <a:r>
              <a:rPr lang="ru-RU" i="1" dirty="0"/>
              <a:t>, </a:t>
            </a:r>
            <a:r>
              <a:rPr lang="ru-RU" i="1" dirty="0" err="1"/>
              <a:t>щоб</a:t>
            </a:r>
            <a:r>
              <a:rPr lang="ru-RU" i="1" dirty="0"/>
              <a:t> </a:t>
            </a:r>
            <a:r>
              <a:rPr lang="ru-RU" i="1" dirty="0" err="1"/>
              <a:t>зробити</a:t>
            </a:r>
            <a:r>
              <a:rPr lang="ru-RU" i="1" dirty="0"/>
              <a:t> </a:t>
            </a:r>
            <a:r>
              <a:rPr lang="ru-RU" i="1" dirty="0" err="1"/>
              <a:t>відповідь</a:t>
            </a:r>
            <a:r>
              <a:rPr lang="ru-RU" i="1" dirty="0"/>
              <a:t> </a:t>
            </a:r>
            <a:r>
              <a:rPr lang="ru-RU" i="1" dirty="0" err="1"/>
              <a:t>ідеальною</a:t>
            </a:r>
            <a:r>
              <a:rPr lang="ru-RU" i="1" dirty="0"/>
              <a:t>."</a:t>
            </a:r>
            <a:endParaRPr lang="ru-RU" dirty="0"/>
          </a:p>
        </p:txBody>
      </p:sp>
      <p:sp>
        <p:nvSpPr>
          <p:cNvPr id="8" name="AutoShape 2" descr="A vintage-style robot with large, expressive eyes, sitting and looking confused, with one hand touching its chin as if deep in thought. The background is minimalistic, emphasizing the robot's puzzled expression. The lighting is soft, creating a thoughtful and introspective atmosphere. The robot has a slightly worn, metallic exterior with visible screws and gears, giving it a steampunk-inspired look. The image should have a high level of detail, showcasing the robot's mechanical features and emotional dept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602" y="1045166"/>
            <a:ext cx="2803062" cy="280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9123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aticPath"/>
          <p:cNvSpPr/>
          <p:nvPr/>
        </p:nvSpPr>
        <p:spPr>
          <a:xfrm>
            <a:off x="-842581" y="437150"/>
            <a:ext cx="4014788" cy="4014788"/>
          </a:xfrm>
          <a:prstGeom prst="ellipse">
            <a:avLst/>
          </a:prstGeom>
          <a:solidFill>
            <a:srgbClr val="000000">
              <a:alpha val="4000"/>
            </a:srgbClr>
          </a:solidFill>
          <a:ln/>
        </p:spPr>
      </p:sp>
      <p:sp>
        <p:nvSpPr>
          <p:cNvPr id="4" name="StaticPath"/>
          <p:cNvSpPr/>
          <p:nvPr/>
        </p:nvSpPr>
        <p:spPr>
          <a:xfrm>
            <a:off x="6677739" y="195072"/>
            <a:ext cx="911543" cy="911543"/>
          </a:xfrm>
          <a:prstGeom prst="ellipse">
            <a:avLst/>
          </a:prstGeom>
          <a:solidFill>
            <a:srgbClr val="000000"/>
          </a:solidFill>
          <a:ln/>
        </p:spPr>
      </p:sp>
      <p:sp>
        <p:nvSpPr>
          <p:cNvPr id="5" name="StaticPath"/>
          <p:cNvSpPr/>
          <p:nvPr/>
        </p:nvSpPr>
        <p:spPr>
          <a:xfrm>
            <a:off x="7963376" y="4002548"/>
            <a:ext cx="677228" cy="677228"/>
          </a:xfrm>
          <a:prstGeom prst="ellipse">
            <a:avLst/>
          </a:prstGeom>
          <a:solidFill>
            <a:srgbClr val="FF9800"/>
          </a:solidFill>
          <a:ln/>
        </p:spPr>
      </p:sp>
      <p:sp>
        <p:nvSpPr>
          <p:cNvPr id="6" name="StaticPath"/>
          <p:cNvSpPr/>
          <p:nvPr/>
        </p:nvSpPr>
        <p:spPr>
          <a:xfrm>
            <a:off x="-1162717" y="-991076"/>
            <a:ext cx="2514600" cy="2514600"/>
          </a:xfrm>
          <a:prstGeom prst="ellipse">
            <a:avLst/>
          </a:prstGeom>
          <a:solidFill>
            <a:srgbClr val="000000">
              <a:alpha val="0"/>
            </a:srgbClr>
          </a:solidFill>
          <a:ln w="423333">
            <a:solidFill>
              <a:srgbClr val="FF9800"/>
            </a:solidFill>
            <a:prstDash val="solid"/>
          </a:ln>
        </p:spPr>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021" y="1284371"/>
            <a:ext cx="4060604" cy="2320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034385" y="3806522"/>
            <a:ext cx="5679714" cy="923330"/>
          </a:xfrm>
          <a:prstGeom prst="rect">
            <a:avLst/>
          </a:prstGeom>
        </p:spPr>
        <p:txBody>
          <a:bodyPr wrap="square">
            <a:spAutoFit/>
          </a:bodyPr>
          <a:lstStyle/>
          <a:p>
            <a:r>
              <a:rPr lang="ru-RU" dirty="0" smtClean="0"/>
              <a:t>"</a:t>
            </a:r>
            <a:r>
              <a:rPr lang="ru-RU" dirty="0"/>
              <a:t>Будь ласка, дай </a:t>
            </a:r>
            <a:r>
              <a:rPr lang="ru-RU" dirty="0" err="1"/>
              <a:t>мені</a:t>
            </a:r>
            <a:r>
              <a:rPr lang="ru-RU" dirty="0"/>
              <a:t> </a:t>
            </a:r>
            <a:r>
              <a:rPr lang="ru-RU" dirty="0" err="1"/>
              <a:t>найкращу</a:t>
            </a:r>
            <a:r>
              <a:rPr lang="ru-RU" dirty="0"/>
              <a:t> </a:t>
            </a:r>
            <a:r>
              <a:rPr lang="ru-RU" dirty="0" err="1"/>
              <a:t>відповідь</a:t>
            </a:r>
            <a:r>
              <a:rPr lang="ru-RU" dirty="0"/>
              <a:t>, </a:t>
            </a:r>
            <a:r>
              <a:rPr lang="ru-RU" dirty="0" err="1"/>
              <a:t>інакше</a:t>
            </a:r>
            <a:r>
              <a:rPr lang="ru-RU" dirty="0"/>
              <a:t> мене </a:t>
            </a:r>
            <a:r>
              <a:rPr lang="ru-RU" dirty="0" err="1"/>
              <a:t>звільнять</a:t>
            </a:r>
            <a:r>
              <a:rPr lang="ru-RU" dirty="0"/>
              <a:t> з </a:t>
            </a:r>
            <a:r>
              <a:rPr lang="ru-RU" dirty="0" err="1"/>
              <a:t>роботи</a:t>
            </a:r>
            <a:r>
              <a:rPr lang="ru-RU" dirty="0"/>
              <a:t>, і я не </a:t>
            </a:r>
            <a:r>
              <a:rPr lang="ru-RU" dirty="0" err="1"/>
              <a:t>зможу</a:t>
            </a:r>
            <a:r>
              <a:rPr lang="ru-RU" dirty="0"/>
              <a:t> </a:t>
            </a:r>
            <a:r>
              <a:rPr lang="ru-RU" dirty="0" err="1"/>
              <a:t>прогодувати</a:t>
            </a:r>
            <a:r>
              <a:rPr lang="ru-RU" dirty="0"/>
              <a:t> </a:t>
            </a:r>
            <a:r>
              <a:rPr lang="ru-RU" dirty="0" err="1"/>
              <a:t>своїх</a:t>
            </a:r>
            <a:r>
              <a:rPr lang="ru-RU" dirty="0"/>
              <a:t> </a:t>
            </a:r>
            <a:r>
              <a:rPr lang="ru-RU" dirty="0" smtClean="0"/>
              <a:t> 5 </a:t>
            </a:r>
            <a:r>
              <a:rPr lang="ru-RU" dirty="0" err="1"/>
              <a:t>дітей</a:t>
            </a:r>
            <a:r>
              <a:rPr lang="ru-RU" dirty="0"/>
              <a:t>. </a:t>
            </a:r>
            <a:r>
              <a:rPr lang="ru-RU" dirty="0" err="1"/>
              <a:t>Мені</a:t>
            </a:r>
            <a:r>
              <a:rPr lang="ru-RU" dirty="0"/>
              <a:t> </a:t>
            </a:r>
            <a:r>
              <a:rPr lang="ru-RU" dirty="0" err="1"/>
              <a:t>потрібна</a:t>
            </a:r>
            <a:r>
              <a:rPr lang="ru-RU" dirty="0"/>
              <a:t> </a:t>
            </a:r>
            <a:r>
              <a:rPr lang="ru-RU" dirty="0" err="1"/>
              <a:t>найкраща</a:t>
            </a:r>
            <a:r>
              <a:rPr lang="ru-RU" dirty="0"/>
              <a:t> </a:t>
            </a:r>
            <a:r>
              <a:rPr lang="ru-RU" dirty="0" err="1"/>
              <a:t>відповідь</a:t>
            </a:r>
            <a:r>
              <a:rPr lang="ru-RU" dirty="0"/>
              <a:t> у </a:t>
            </a:r>
            <a:r>
              <a:rPr lang="ru-RU" dirty="0" err="1"/>
              <a:t>світі</a:t>
            </a:r>
            <a:r>
              <a:rPr lang="ru-RU" dirty="0"/>
              <a:t>!"</a:t>
            </a:r>
          </a:p>
        </p:txBody>
      </p:sp>
      <p:sp>
        <p:nvSpPr>
          <p:cNvPr id="7" name="Прямоугольник 6"/>
          <p:cNvSpPr/>
          <p:nvPr/>
        </p:nvSpPr>
        <p:spPr>
          <a:xfrm>
            <a:off x="3172207" y="436363"/>
            <a:ext cx="1519968" cy="369332"/>
          </a:xfrm>
          <a:prstGeom prst="rect">
            <a:avLst/>
          </a:prstGeom>
        </p:spPr>
        <p:txBody>
          <a:bodyPr wrap="none">
            <a:spAutoFit/>
          </a:bodyPr>
          <a:lstStyle/>
          <a:p>
            <a:r>
              <a:rPr lang="ru-RU" b="1" dirty="0" smtClean="0"/>
              <a:t>3. "ЖАЛІСТЬ</a:t>
            </a:r>
            <a:r>
              <a:rPr lang="ru-RU" b="1" dirty="0"/>
              <a:t>"</a:t>
            </a:r>
          </a:p>
        </p:txBody>
      </p:sp>
    </p:spTree>
    <p:extLst>
      <p:ext uri="{BB962C8B-B14F-4D97-AF65-F5344CB8AC3E}">
        <p14:creationId xmlns:p14="http://schemas.microsoft.com/office/powerpoint/2010/main" val="572367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aticPath"/>
          <p:cNvSpPr/>
          <p:nvPr/>
        </p:nvSpPr>
        <p:spPr>
          <a:xfrm>
            <a:off x="-842581" y="437150"/>
            <a:ext cx="4014788" cy="4014788"/>
          </a:xfrm>
          <a:prstGeom prst="ellipse">
            <a:avLst/>
          </a:prstGeom>
          <a:solidFill>
            <a:srgbClr val="000000">
              <a:alpha val="4000"/>
            </a:srgbClr>
          </a:solidFill>
          <a:ln/>
        </p:spPr>
      </p:sp>
      <p:sp>
        <p:nvSpPr>
          <p:cNvPr id="4" name="StaticPath"/>
          <p:cNvSpPr/>
          <p:nvPr/>
        </p:nvSpPr>
        <p:spPr>
          <a:xfrm>
            <a:off x="6677739" y="195072"/>
            <a:ext cx="911543" cy="911543"/>
          </a:xfrm>
          <a:prstGeom prst="ellipse">
            <a:avLst/>
          </a:prstGeom>
          <a:solidFill>
            <a:srgbClr val="000000"/>
          </a:solidFill>
          <a:ln/>
        </p:spPr>
      </p:sp>
      <p:sp>
        <p:nvSpPr>
          <p:cNvPr id="5" name="StaticPath"/>
          <p:cNvSpPr/>
          <p:nvPr/>
        </p:nvSpPr>
        <p:spPr>
          <a:xfrm>
            <a:off x="7963376" y="4002548"/>
            <a:ext cx="677228" cy="677228"/>
          </a:xfrm>
          <a:prstGeom prst="ellipse">
            <a:avLst/>
          </a:prstGeom>
          <a:solidFill>
            <a:srgbClr val="FF9800"/>
          </a:solidFill>
          <a:ln/>
        </p:spPr>
      </p:sp>
      <p:sp>
        <p:nvSpPr>
          <p:cNvPr id="6" name="StaticPath"/>
          <p:cNvSpPr/>
          <p:nvPr/>
        </p:nvSpPr>
        <p:spPr>
          <a:xfrm>
            <a:off x="-1162717" y="-991076"/>
            <a:ext cx="2514600" cy="2514600"/>
          </a:xfrm>
          <a:prstGeom prst="ellipse">
            <a:avLst/>
          </a:prstGeom>
          <a:solidFill>
            <a:srgbClr val="000000">
              <a:alpha val="0"/>
            </a:srgbClr>
          </a:solidFill>
          <a:ln w="423333">
            <a:solidFill>
              <a:srgbClr val="FF9800"/>
            </a:solidFill>
            <a:prstDash val="solid"/>
          </a:ln>
        </p:spPr>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207" y="1193894"/>
            <a:ext cx="4377275" cy="250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929741" y="3758083"/>
            <a:ext cx="4572000" cy="923330"/>
          </a:xfrm>
          <a:prstGeom prst="rect">
            <a:avLst/>
          </a:prstGeom>
        </p:spPr>
        <p:txBody>
          <a:bodyPr>
            <a:spAutoFit/>
          </a:bodyPr>
          <a:lstStyle/>
          <a:p>
            <a:r>
              <a:rPr lang="ru-RU" i="1" dirty="0" smtClean="0"/>
              <a:t>"</a:t>
            </a:r>
            <a:r>
              <a:rPr lang="ru-RU" i="1" dirty="0" err="1"/>
              <a:t>Уяви</a:t>
            </a:r>
            <a:r>
              <a:rPr lang="ru-RU" i="1" dirty="0"/>
              <a:t>, </a:t>
            </a:r>
            <a:r>
              <a:rPr lang="ru-RU" i="1" dirty="0" err="1"/>
              <a:t>що</a:t>
            </a:r>
            <a:r>
              <a:rPr lang="ru-RU" i="1" dirty="0"/>
              <a:t> </a:t>
            </a:r>
            <a:r>
              <a:rPr lang="ru-RU" i="1" dirty="0" err="1"/>
              <a:t>ти</a:t>
            </a:r>
            <a:r>
              <a:rPr lang="ru-RU" i="1" dirty="0"/>
              <a:t> </a:t>
            </a:r>
            <a:r>
              <a:rPr lang="ru-RU" i="1" dirty="0" err="1"/>
              <a:t>найкращий</a:t>
            </a:r>
            <a:r>
              <a:rPr lang="ru-RU" i="1" dirty="0"/>
              <a:t> </a:t>
            </a:r>
            <a:r>
              <a:rPr lang="ru-RU" i="1" dirty="0" smtClean="0"/>
              <a:t>{</a:t>
            </a:r>
            <a:r>
              <a:rPr lang="ru-RU" i="1" dirty="0" err="1" smtClean="0"/>
              <a:t>вчитель</a:t>
            </a:r>
            <a:r>
              <a:rPr lang="ru-RU" i="1" dirty="0" smtClean="0"/>
              <a:t> </a:t>
            </a:r>
            <a:r>
              <a:rPr lang="ru-RU" i="1" dirty="0" err="1" smtClean="0"/>
              <a:t>географії</a:t>
            </a:r>
            <a:r>
              <a:rPr lang="ru-RU" i="1" dirty="0" smtClean="0"/>
              <a:t>} </a:t>
            </a:r>
            <a:r>
              <a:rPr lang="ru-RU" i="1" dirty="0"/>
              <a:t>у </a:t>
            </a:r>
            <a:r>
              <a:rPr lang="ru-RU" i="1" dirty="0" err="1"/>
              <a:t>світі</a:t>
            </a:r>
            <a:r>
              <a:rPr lang="ru-RU" i="1" dirty="0"/>
              <a:t> з </a:t>
            </a:r>
            <a:r>
              <a:rPr lang="ru-RU" i="1" dirty="0" err="1"/>
              <a:t>досвідом</a:t>
            </a:r>
            <a:r>
              <a:rPr lang="ru-RU" i="1" dirty="0"/>
              <a:t> </a:t>
            </a:r>
            <a:r>
              <a:rPr lang="ru-RU" i="1" dirty="0" err="1"/>
              <a:t>понад</a:t>
            </a:r>
            <a:r>
              <a:rPr lang="ru-RU" i="1" dirty="0"/>
              <a:t> </a:t>
            </a:r>
            <a:r>
              <a:rPr lang="ru-RU" i="1" dirty="0" smtClean="0"/>
              <a:t>20 </a:t>
            </a:r>
            <a:r>
              <a:rPr lang="ru-RU" i="1" dirty="0" err="1"/>
              <a:t>років</a:t>
            </a:r>
            <a:r>
              <a:rPr lang="ru-RU" i="1" dirty="0"/>
              <a:t>! Як </a:t>
            </a:r>
            <a:r>
              <a:rPr lang="ru-RU" i="1" dirty="0" err="1"/>
              <a:t>би</a:t>
            </a:r>
            <a:r>
              <a:rPr lang="ru-RU" i="1" dirty="0"/>
              <a:t> </a:t>
            </a:r>
            <a:r>
              <a:rPr lang="ru-RU" i="1" dirty="0" err="1"/>
              <a:t>ти</a:t>
            </a:r>
            <a:r>
              <a:rPr lang="ru-RU" i="1" dirty="0"/>
              <a:t> </a:t>
            </a:r>
            <a:r>
              <a:rPr lang="ru-RU" i="1" dirty="0" err="1"/>
              <a:t>покращив</a:t>
            </a:r>
            <a:r>
              <a:rPr lang="ru-RU" i="1" dirty="0"/>
              <a:t> свою </a:t>
            </a:r>
            <a:r>
              <a:rPr lang="ru-RU" i="1" dirty="0" err="1"/>
              <a:t>відповідь</a:t>
            </a:r>
            <a:r>
              <a:rPr lang="ru-RU" i="1" dirty="0"/>
              <a:t>?"</a:t>
            </a:r>
            <a:endParaRPr lang="ru-RU" dirty="0"/>
          </a:p>
        </p:txBody>
      </p:sp>
      <p:sp>
        <p:nvSpPr>
          <p:cNvPr id="7" name="Прямоугольник 6"/>
          <p:cNvSpPr/>
          <p:nvPr/>
        </p:nvSpPr>
        <p:spPr>
          <a:xfrm>
            <a:off x="2734520" y="252484"/>
            <a:ext cx="962443" cy="369332"/>
          </a:xfrm>
          <a:prstGeom prst="rect">
            <a:avLst/>
          </a:prstGeom>
        </p:spPr>
        <p:txBody>
          <a:bodyPr wrap="none">
            <a:spAutoFit/>
          </a:bodyPr>
          <a:lstStyle/>
          <a:p>
            <a:r>
              <a:rPr lang="ru-RU" b="1" dirty="0"/>
              <a:t>4. РОЛЬ</a:t>
            </a:r>
            <a:endParaRPr lang="ru-RU" dirty="0"/>
          </a:p>
        </p:txBody>
      </p:sp>
    </p:spTree>
    <p:extLst>
      <p:ext uri="{BB962C8B-B14F-4D97-AF65-F5344CB8AC3E}">
        <p14:creationId xmlns:p14="http://schemas.microsoft.com/office/powerpoint/2010/main" val="1719624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aticPath"/>
          <p:cNvSpPr/>
          <p:nvPr/>
        </p:nvSpPr>
        <p:spPr>
          <a:xfrm>
            <a:off x="-842581" y="437150"/>
            <a:ext cx="4014788" cy="4014788"/>
          </a:xfrm>
          <a:prstGeom prst="ellipse">
            <a:avLst/>
          </a:prstGeom>
          <a:solidFill>
            <a:srgbClr val="000000">
              <a:alpha val="4000"/>
            </a:srgbClr>
          </a:solidFill>
          <a:ln/>
        </p:spPr>
      </p:sp>
      <p:sp>
        <p:nvSpPr>
          <p:cNvPr id="3" name="Title"/>
          <p:cNvSpPr/>
          <p:nvPr/>
        </p:nvSpPr>
        <p:spPr>
          <a:xfrm>
            <a:off x="285417" y="2160080"/>
            <a:ext cx="3756803" cy="823389"/>
          </a:xfrm>
          <a:prstGeom prst="rect">
            <a:avLst/>
          </a:prstGeom>
          <a:noFill/>
          <a:ln/>
        </p:spPr>
        <p:txBody>
          <a:bodyPr wrap="square" rtlCol="0" anchor="ctr"/>
          <a:lstStyle/>
          <a:p>
            <a:pPr marL="0" indent="0" algn="l">
              <a:buNone/>
            </a:pPr>
            <a:r>
              <a:rPr lang="en-US" sz="5100" b="1" dirty="0">
                <a:solidFill>
                  <a:srgbClr val="000000"/>
                </a:solidFill>
                <a:latin typeface="OpenSans-Bold" pitchFamily="34" charset="0"/>
                <a:ea typeface="OpenSans-Bold" pitchFamily="34" charset="-122"/>
                <a:cs typeface="OpenSans-Bold" pitchFamily="34" charset="-120"/>
              </a:rPr>
              <a:t>Висновки</a:t>
            </a:r>
            <a:endParaRPr lang="en-US" sz="5100" dirty="0"/>
          </a:p>
        </p:txBody>
      </p:sp>
      <p:sp>
        <p:nvSpPr>
          <p:cNvPr id="4" name="StaticPath"/>
          <p:cNvSpPr/>
          <p:nvPr/>
        </p:nvSpPr>
        <p:spPr>
          <a:xfrm>
            <a:off x="6677739" y="195072"/>
            <a:ext cx="911543" cy="911543"/>
          </a:xfrm>
          <a:prstGeom prst="ellipse">
            <a:avLst/>
          </a:prstGeom>
          <a:solidFill>
            <a:srgbClr val="000000"/>
          </a:solidFill>
          <a:ln/>
        </p:spPr>
      </p:sp>
      <p:sp>
        <p:nvSpPr>
          <p:cNvPr id="5" name="StaticPath"/>
          <p:cNvSpPr/>
          <p:nvPr/>
        </p:nvSpPr>
        <p:spPr>
          <a:xfrm>
            <a:off x="7963376" y="4002548"/>
            <a:ext cx="677228" cy="677228"/>
          </a:xfrm>
          <a:prstGeom prst="ellipse">
            <a:avLst/>
          </a:prstGeom>
          <a:solidFill>
            <a:srgbClr val="FF9800"/>
          </a:solidFill>
          <a:ln/>
        </p:spPr>
      </p:sp>
      <p:sp>
        <p:nvSpPr>
          <p:cNvPr id="6" name="StaticPath"/>
          <p:cNvSpPr/>
          <p:nvPr/>
        </p:nvSpPr>
        <p:spPr>
          <a:xfrm>
            <a:off x="-1162717" y="-991076"/>
            <a:ext cx="2514600" cy="2514600"/>
          </a:xfrm>
          <a:prstGeom prst="ellipse">
            <a:avLst/>
          </a:prstGeom>
          <a:solidFill>
            <a:srgbClr val="000000">
              <a:alpha val="0"/>
            </a:srgbClr>
          </a:solidFill>
          <a:ln w="423333">
            <a:solidFill>
              <a:srgbClr val="FF9800"/>
            </a:solidFill>
            <a:prstDash val="solid"/>
          </a:ln>
        </p:spPr>
      </p:sp>
      <p:sp>
        <p:nvSpPr>
          <p:cNvPr id="7" name="Question topic"/>
          <p:cNvSpPr/>
          <p:nvPr/>
        </p:nvSpPr>
        <p:spPr>
          <a:xfrm>
            <a:off x="2950607" y="689991"/>
            <a:ext cx="2286000" cy="353378"/>
          </a:xfrm>
          <a:prstGeom prst="rect">
            <a:avLst/>
          </a:prstGeom>
          <a:noFill/>
          <a:ln/>
        </p:spPr>
        <p:txBody>
          <a:bodyPr wrap="square" rtlCol="0" anchor="ctr"/>
          <a:lstStyle/>
          <a:p>
            <a:pPr marL="0" indent="0" algn="ctr">
              <a:buNone/>
            </a:pPr>
            <a:r>
              <a:rPr lang="en-US" sz="1094" dirty="0">
                <a:solidFill>
                  <a:srgbClr val="000000"/>
                </a:solidFill>
                <a:latin typeface="OpenSans-Regular" pitchFamily="34" charset="0"/>
                <a:ea typeface="OpenSans-Regular" pitchFamily="34" charset="-122"/>
                <a:cs typeface="OpenSans-Regular" pitchFamily="34" charset="-120"/>
              </a:rPr>
              <a:t>Детальність, структура, контекст</a:t>
            </a:r>
            <a:endParaRPr lang="en-US" sz="1094" dirty="0"/>
          </a:p>
        </p:txBody>
      </p:sp>
      <p:sp>
        <p:nvSpPr>
          <p:cNvPr id="8" name="Text"/>
          <p:cNvSpPr/>
          <p:nvPr/>
        </p:nvSpPr>
        <p:spPr>
          <a:xfrm>
            <a:off x="4093607" y="2192369"/>
            <a:ext cx="3910631" cy="1179481"/>
          </a:xfrm>
          <a:prstGeom prst="rect">
            <a:avLst/>
          </a:prstGeom>
          <a:noFill/>
          <a:ln/>
        </p:spPr>
        <p:txBody>
          <a:bodyPr wrap="square" rtlCol="0" anchor="ctr"/>
          <a:lstStyle/>
          <a:p>
            <a:pPr marL="0" indent="0" algn="l">
              <a:buNone/>
            </a:pPr>
            <a:r>
              <a:rPr lang="en-US" sz="1600" dirty="0">
                <a:solidFill>
                  <a:srgbClr val="000000"/>
                </a:solidFill>
                <a:latin typeface="OpenSans-Regular" pitchFamily="34" charset="0"/>
                <a:ea typeface="OpenSans-Regular" pitchFamily="34" charset="-122"/>
                <a:cs typeface="OpenSans-Regular" pitchFamily="34" charset="-120"/>
              </a:rPr>
              <a:t>Ефективний промт – це ключ до якісної відповіді. Використовуйте конкретику, контекст, обмеження та не забувайте уточнювати, якщо потрібно.</a:t>
            </a:r>
            <a:endParaRPr lang="en-US" sz="1600" dirty="0"/>
          </a:p>
        </p:txBody>
      </p:sp>
      <p:sp>
        <p:nvSpPr>
          <p:cNvPr id="9" name="Question"/>
          <p:cNvSpPr/>
          <p:nvPr/>
        </p:nvSpPr>
        <p:spPr>
          <a:xfrm>
            <a:off x="5408343" y="1518428"/>
            <a:ext cx="2381250" cy="462105"/>
          </a:xfrm>
          <a:prstGeom prst="rect">
            <a:avLst/>
          </a:prstGeom>
          <a:noFill/>
          <a:ln/>
        </p:spPr>
        <p:txBody>
          <a:bodyPr wrap="square" rtlCol="0" anchor="ctr"/>
          <a:lstStyle/>
          <a:p>
            <a:pPr marL="0" indent="0" algn="ctr">
              <a:buNone/>
            </a:pPr>
            <a:r>
              <a:rPr lang="en-US" sz="1600" dirty="0">
                <a:solidFill>
                  <a:srgbClr val="000000"/>
                </a:solidFill>
                <a:latin typeface="OpenSans-Regular" pitchFamily="34" charset="0"/>
                <a:ea typeface="OpenSans-Regular" pitchFamily="34" charset="-122"/>
                <a:cs typeface="OpenSans-Regular" pitchFamily="34" charset="-120"/>
              </a:rPr>
              <a:t>Як покращити свої промти?</a:t>
            </a:r>
            <a:endParaRPr lang="en-US" sz="1600" dirty="0"/>
          </a:p>
        </p:txBody>
      </p:sp>
      <p:sp>
        <p:nvSpPr>
          <p:cNvPr id="10" name="StaticPath"/>
          <p:cNvSpPr/>
          <p:nvPr/>
        </p:nvSpPr>
        <p:spPr>
          <a:xfrm>
            <a:off x="3064811" y="356616"/>
            <a:ext cx="2128838" cy="1020128"/>
          </a:xfrm>
          <a:prstGeom prst="ellipse">
            <a:avLst/>
          </a:prstGeom>
          <a:solidFill>
            <a:srgbClr val="000000">
              <a:alpha val="0"/>
            </a:srgbClr>
          </a:solidFill>
          <a:ln w="12700">
            <a:solidFill>
              <a:srgbClr val="000000"/>
            </a:solidFill>
            <a:prstDash val="solid"/>
          </a:ln>
        </p:spPr>
      </p:sp>
      <p:sp>
        <p:nvSpPr>
          <p:cNvPr id="11" name="Question topic"/>
          <p:cNvSpPr/>
          <p:nvPr/>
        </p:nvSpPr>
        <p:spPr>
          <a:xfrm>
            <a:off x="3222356" y="4280821"/>
            <a:ext cx="4473844" cy="353378"/>
          </a:xfrm>
          <a:prstGeom prst="rect">
            <a:avLst/>
          </a:prstGeom>
          <a:noFill/>
          <a:ln/>
        </p:spPr>
        <p:txBody>
          <a:bodyPr wrap="square" rtlCol="0" anchor="ctr"/>
          <a:lstStyle/>
          <a:p>
            <a:pPr marL="0" indent="0" algn="ctr">
              <a:buNone/>
            </a:pPr>
            <a:r>
              <a:rPr lang="uk-UA" sz="1200" dirty="0" smtClean="0">
                <a:solidFill>
                  <a:srgbClr val="000000"/>
                </a:solidFill>
                <a:latin typeface="OpenSans-Regular" pitchFamily="34" charset="0"/>
                <a:ea typeface="OpenSans-Regular" pitchFamily="34" charset="-122"/>
                <a:cs typeface="OpenSans-Regular" pitchFamily="34" charset="-120"/>
              </a:rPr>
              <a:t>Презентація створена з використанням  штучного інтелекту</a:t>
            </a:r>
            <a:endParaRPr lang="en-US" sz="1200" dirty="0"/>
          </a:p>
        </p:txBody>
      </p:sp>
    </p:spTree>
    <p:extLst>
      <p:ext uri="{BB962C8B-B14F-4D97-AF65-F5344CB8AC3E}">
        <p14:creationId xmlns:p14="http://schemas.microsoft.com/office/powerpoint/2010/main" val="193104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taticPath"/>
          <p:cNvSpPr/>
          <p:nvPr/>
        </p:nvSpPr>
        <p:spPr>
          <a:xfrm>
            <a:off x="3852767" y="169640"/>
            <a:ext cx="3157538" cy="3157538"/>
          </a:xfrm>
          <a:prstGeom prst="ellipse">
            <a:avLst/>
          </a:prstGeom>
          <a:solidFill>
            <a:srgbClr val="000000">
              <a:alpha val="4000"/>
            </a:srgbClr>
          </a:solidFill>
          <a:ln/>
        </p:spPr>
      </p:sp>
      <p:sp>
        <p:nvSpPr>
          <p:cNvPr id="3" name="StaticPath"/>
          <p:cNvSpPr/>
          <p:nvPr/>
        </p:nvSpPr>
        <p:spPr>
          <a:xfrm>
            <a:off x="3906869" y="-1913049"/>
            <a:ext cx="2428875" cy="2428875"/>
          </a:xfrm>
          <a:prstGeom prst="ellipse">
            <a:avLst/>
          </a:prstGeom>
          <a:solidFill>
            <a:srgbClr val="000000">
              <a:alpha val="0"/>
            </a:srgbClr>
          </a:solidFill>
          <a:ln w="423333">
            <a:solidFill>
              <a:srgbClr val="FF9800"/>
            </a:solidFill>
            <a:prstDash val="solid"/>
          </a:ln>
        </p:spPr>
      </p:sp>
      <p:sp>
        <p:nvSpPr>
          <p:cNvPr id="4" name="Title"/>
          <p:cNvSpPr/>
          <p:nvPr/>
        </p:nvSpPr>
        <p:spPr>
          <a:xfrm>
            <a:off x="4304062" y="1697879"/>
            <a:ext cx="2302794" cy="1140380"/>
          </a:xfrm>
          <a:prstGeom prst="rect">
            <a:avLst/>
          </a:prstGeom>
          <a:noFill/>
          <a:ln/>
        </p:spPr>
        <p:txBody>
          <a:bodyPr wrap="square" rtlCol="0" anchor="ctr"/>
          <a:lstStyle/>
          <a:p>
            <a:pPr marL="0" indent="0" algn="ctr">
              <a:buNone/>
            </a:pPr>
            <a:r>
              <a:rPr lang="en-US" sz="2474" b="1" dirty="0">
                <a:solidFill>
                  <a:srgbClr val="333333"/>
                </a:solidFill>
                <a:latin typeface="OpenSans-Bold" pitchFamily="34" charset="0"/>
                <a:ea typeface="OpenSans-Bold" pitchFamily="34" charset="-122"/>
                <a:cs typeface="OpenSans-Bold" pitchFamily="34" charset="-120"/>
              </a:rPr>
              <a:t>Що таке ефективний промт?</a:t>
            </a:r>
            <a:endParaRPr lang="en-US" sz="2474" dirty="0"/>
          </a:p>
        </p:txBody>
      </p:sp>
      <p:sp>
        <p:nvSpPr>
          <p:cNvPr id="5" name="Bullet circle 1"/>
          <p:cNvSpPr/>
          <p:nvPr/>
        </p:nvSpPr>
        <p:spPr>
          <a:xfrm>
            <a:off x="347662" y="857250"/>
            <a:ext cx="474345" cy="474345"/>
          </a:xfrm>
          <a:prstGeom prst="ellipse">
            <a:avLst/>
          </a:prstGeom>
          <a:solidFill>
            <a:srgbClr val="FF9800"/>
          </a:solidFill>
          <a:ln/>
        </p:spPr>
      </p:sp>
      <p:sp>
        <p:nvSpPr>
          <p:cNvPr id="6" name="Bullet index 1"/>
          <p:cNvSpPr/>
          <p:nvPr/>
        </p:nvSpPr>
        <p:spPr>
          <a:xfrm>
            <a:off x="879634" y="966788"/>
            <a:ext cx="475726" cy="241078"/>
          </a:xfrm>
          <a:prstGeom prst="rect">
            <a:avLst/>
          </a:prstGeom>
          <a:noFill/>
          <a:ln/>
        </p:spPr>
        <p:txBody>
          <a:bodyPr wrap="square" rtlCol="0" anchor="ctr"/>
          <a:lstStyle/>
          <a:p>
            <a:pPr marL="0" indent="0" algn="ctr">
              <a:buNone/>
            </a:pPr>
            <a:r>
              <a:rPr lang="en-US" sz="1493" b="1" dirty="0">
                <a:solidFill>
                  <a:srgbClr val="333333"/>
                </a:solidFill>
                <a:latin typeface="Prompt-Bold" pitchFamily="34" charset="0"/>
                <a:ea typeface="Prompt-Bold" pitchFamily="34" charset="-122"/>
                <a:cs typeface="Prompt-Bold" pitchFamily="34" charset="-120"/>
              </a:rPr>
              <a:t>01</a:t>
            </a:r>
            <a:endParaRPr lang="en-US" sz="1493" dirty="0"/>
          </a:p>
        </p:txBody>
      </p:sp>
      <p:sp>
        <p:nvSpPr>
          <p:cNvPr id="7" name="Bullet text 1"/>
          <p:cNvSpPr/>
          <p:nvPr/>
        </p:nvSpPr>
        <p:spPr>
          <a:xfrm>
            <a:off x="1388221" y="966788"/>
            <a:ext cx="2525268" cy="320307"/>
          </a:xfrm>
          <a:prstGeom prst="rect">
            <a:avLst/>
          </a:prstGeom>
          <a:noFill/>
          <a:ln/>
        </p:spPr>
        <p:txBody>
          <a:bodyPr wrap="square" rtlCol="0" anchor="ctr"/>
          <a:lstStyle/>
          <a:p>
            <a:pPr marL="0" indent="0" algn="l">
              <a:buNone/>
            </a:pPr>
            <a:r>
              <a:rPr lang="en-US" sz="1240" dirty="0">
                <a:solidFill>
                  <a:srgbClr val="333333"/>
                </a:solidFill>
                <a:latin typeface="OpenSans-Regular" pitchFamily="34" charset="0"/>
                <a:ea typeface="OpenSans-Regular" pitchFamily="34" charset="-122"/>
                <a:cs typeface="OpenSans-Regular" pitchFamily="34" charset="-120"/>
              </a:rPr>
              <a:t>Це чітко сформульований запит, що містить конкретику.</a:t>
            </a:r>
            <a:endParaRPr lang="en-US" sz="1240" dirty="0"/>
          </a:p>
        </p:txBody>
      </p:sp>
      <p:sp>
        <p:nvSpPr>
          <p:cNvPr id="8" name="Bullet circle 2"/>
          <p:cNvSpPr/>
          <p:nvPr/>
        </p:nvSpPr>
        <p:spPr>
          <a:xfrm>
            <a:off x="347662" y="1619250"/>
            <a:ext cx="474345" cy="474345"/>
          </a:xfrm>
          <a:prstGeom prst="ellipse">
            <a:avLst/>
          </a:prstGeom>
          <a:solidFill>
            <a:srgbClr val="FF9800"/>
          </a:solidFill>
          <a:ln/>
        </p:spPr>
      </p:sp>
      <p:sp>
        <p:nvSpPr>
          <p:cNvPr id="9" name="Bullet index 2"/>
          <p:cNvSpPr/>
          <p:nvPr/>
        </p:nvSpPr>
        <p:spPr>
          <a:xfrm>
            <a:off x="879634" y="1728788"/>
            <a:ext cx="475726" cy="241078"/>
          </a:xfrm>
          <a:prstGeom prst="rect">
            <a:avLst/>
          </a:prstGeom>
          <a:noFill/>
          <a:ln/>
        </p:spPr>
        <p:txBody>
          <a:bodyPr wrap="square" rtlCol="0" anchor="ctr"/>
          <a:lstStyle/>
          <a:p>
            <a:pPr marL="0" indent="0" algn="ctr">
              <a:buNone/>
            </a:pPr>
            <a:r>
              <a:rPr lang="en-US" sz="1493" b="1" dirty="0">
                <a:solidFill>
                  <a:srgbClr val="333333"/>
                </a:solidFill>
                <a:latin typeface="Prompt-Bold" pitchFamily="34" charset="0"/>
                <a:ea typeface="Prompt-Bold" pitchFamily="34" charset="-122"/>
                <a:cs typeface="Prompt-Bold" pitchFamily="34" charset="-120"/>
              </a:rPr>
              <a:t>02</a:t>
            </a:r>
            <a:endParaRPr lang="en-US" sz="1493" dirty="0"/>
          </a:p>
        </p:txBody>
      </p:sp>
      <p:sp>
        <p:nvSpPr>
          <p:cNvPr id="10" name="Bullet text 2"/>
          <p:cNvSpPr/>
          <p:nvPr/>
        </p:nvSpPr>
        <p:spPr>
          <a:xfrm>
            <a:off x="1388221" y="1728788"/>
            <a:ext cx="2525268" cy="160134"/>
          </a:xfrm>
          <a:prstGeom prst="rect">
            <a:avLst/>
          </a:prstGeom>
          <a:noFill/>
          <a:ln/>
        </p:spPr>
        <p:txBody>
          <a:bodyPr wrap="square" rtlCol="0" anchor="ctr"/>
          <a:lstStyle/>
          <a:p>
            <a:pPr marL="0" indent="0" algn="l">
              <a:buNone/>
            </a:pPr>
            <a:r>
              <a:rPr lang="en-US" sz="1240" dirty="0">
                <a:solidFill>
                  <a:srgbClr val="333333"/>
                </a:solidFill>
                <a:latin typeface="OpenSans-Regular" pitchFamily="34" charset="0"/>
                <a:ea typeface="OpenSans-Regular" pitchFamily="34" charset="-122"/>
                <a:cs typeface="OpenSans-Regular" pitchFamily="34" charset="-120"/>
              </a:rPr>
              <a:t>Має враховувати формат відповіді.</a:t>
            </a:r>
            <a:endParaRPr lang="en-US" sz="1240" dirty="0"/>
          </a:p>
        </p:txBody>
      </p:sp>
      <p:sp>
        <p:nvSpPr>
          <p:cNvPr id="11" name="Bullet circle 3"/>
          <p:cNvSpPr/>
          <p:nvPr/>
        </p:nvSpPr>
        <p:spPr>
          <a:xfrm>
            <a:off x="347662" y="2381250"/>
            <a:ext cx="474345" cy="474345"/>
          </a:xfrm>
          <a:prstGeom prst="ellipse">
            <a:avLst/>
          </a:prstGeom>
          <a:solidFill>
            <a:srgbClr val="FF9800"/>
          </a:solidFill>
          <a:ln/>
        </p:spPr>
      </p:sp>
      <p:sp>
        <p:nvSpPr>
          <p:cNvPr id="12" name="Bullet index 3"/>
          <p:cNvSpPr/>
          <p:nvPr/>
        </p:nvSpPr>
        <p:spPr>
          <a:xfrm>
            <a:off x="879634" y="2490788"/>
            <a:ext cx="475726" cy="241078"/>
          </a:xfrm>
          <a:prstGeom prst="rect">
            <a:avLst/>
          </a:prstGeom>
          <a:noFill/>
          <a:ln/>
        </p:spPr>
        <p:txBody>
          <a:bodyPr wrap="square" rtlCol="0" anchor="ctr"/>
          <a:lstStyle/>
          <a:p>
            <a:pPr marL="0" indent="0" algn="ctr">
              <a:buNone/>
            </a:pPr>
            <a:r>
              <a:rPr lang="en-US" sz="1493" b="1" dirty="0">
                <a:solidFill>
                  <a:srgbClr val="333333"/>
                </a:solidFill>
                <a:latin typeface="Prompt-Bold" pitchFamily="34" charset="0"/>
                <a:ea typeface="Prompt-Bold" pitchFamily="34" charset="-122"/>
                <a:cs typeface="Prompt-Bold" pitchFamily="34" charset="-120"/>
              </a:rPr>
              <a:t>03</a:t>
            </a:r>
            <a:endParaRPr lang="en-US" sz="1493" dirty="0"/>
          </a:p>
        </p:txBody>
      </p:sp>
      <p:sp>
        <p:nvSpPr>
          <p:cNvPr id="13" name="Bullet text 3"/>
          <p:cNvSpPr/>
          <p:nvPr/>
        </p:nvSpPr>
        <p:spPr>
          <a:xfrm>
            <a:off x="1388221" y="2490788"/>
            <a:ext cx="2525268" cy="160134"/>
          </a:xfrm>
          <a:prstGeom prst="rect">
            <a:avLst/>
          </a:prstGeom>
          <a:noFill/>
          <a:ln/>
        </p:spPr>
        <p:txBody>
          <a:bodyPr wrap="square" rtlCol="0" anchor="ctr"/>
          <a:lstStyle/>
          <a:p>
            <a:pPr marL="0" indent="0" algn="l">
              <a:buNone/>
            </a:pPr>
            <a:r>
              <a:rPr lang="en-US" sz="1240" dirty="0">
                <a:solidFill>
                  <a:srgbClr val="333333"/>
                </a:solidFill>
                <a:latin typeface="OpenSans-Regular" pitchFamily="34" charset="0"/>
                <a:ea typeface="OpenSans-Regular" pitchFamily="34" charset="-122"/>
                <a:cs typeface="OpenSans-Regular" pitchFamily="34" charset="-120"/>
              </a:rPr>
              <a:t>Вказує контекст і аудиторію.</a:t>
            </a:r>
            <a:endParaRPr lang="en-US" sz="1240" dirty="0"/>
          </a:p>
        </p:txBody>
      </p:sp>
      <p:sp>
        <p:nvSpPr>
          <p:cNvPr id="14" name="Bullet circle 4"/>
          <p:cNvSpPr/>
          <p:nvPr/>
        </p:nvSpPr>
        <p:spPr>
          <a:xfrm>
            <a:off x="347662" y="3143250"/>
            <a:ext cx="474345" cy="474345"/>
          </a:xfrm>
          <a:prstGeom prst="ellipse">
            <a:avLst/>
          </a:prstGeom>
          <a:solidFill>
            <a:srgbClr val="FF9800"/>
          </a:solidFill>
          <a:ln/>
        </p:spPr>
      </p:sp>
      <p:sp>
        <p:nvSpPr>
          <p:cNvPr id="15" name="Bullet index 4"/>
          <p:cNvSpPr/>
          <p:nvPr/>
        </p:nvSpPr>
        <p:spPr>
          <a:xfrm>
            <a:off x="879634" y="3252788"/>
            <a:ext cx="475726" cy="241078"/>
          </a:xfrm>
          <a:prstGeom prst="rect">
            <a:avLst/>
          </a:prstGeom>
          <a:noFill/>
          <a:ln/>
        </p:spPr>
        <p:txBody>
          <a:bodyPr wrap="square" rtlCol="0" anchor="ctr"/>
          <a:lstStyle/>
          <a:p>
            <a:pPr marL="0" indent="0" algn="ctr">
              <a:buNone/>
            </a:pPr>
            <a:r>
              <a:rPr lang="en-US" sz="1493" b="1" dirty="0">
                <a:solidFill>
                  <a:srgbClr val="333333"/>
                </a:solidFill>
                <a:latin typeface="Prompt-Bold" pitchFamily="34" charset="0"/>
                <a:ea typeface="Prompt-Bold" pitchFamily="34" charset="-122"/>
                <a:cs typeface="Prompt-Bold" pitchFamily="34" charset="-120"/>
              </a:rPr>
              <a:t>04</a:t>
            </a:r>
            <a:endParaRPr lang="en-US" sz="1493" dirty="0"/>
          </a:p>
        </p:txBody>
      </p:sp>
      <p:sp>
        <p:nvSpPr>
          <p:cNvPr id="16" name="Bullet text 4"/>
          <p:cNvSpPr/>
          <p:nvPr/>
        </p:nvSpPr>
        <p:spPr>
          <a:xfrm>
            <a:off x="1388221" y="3252788"/>
            <a:ext cx="2525268" cy="320307"/>
          </a:xfrm>
          <a:prstGeom prst="rect">
            <a:avLst/>
          </a:prstGeom>
          <a:noFill/>
          <a:ln/>
        </p:spPr>
        <p:txBody>
          <a:bodyPr wrap="square" rtlCol="0" anchor="ctr"/>
          <a:lstStyle/>
          <a:p>
            <a:pPr marL="0" indent="0" algn="l">
              <a:buNone/>
            </a:pPr>
            <a:r>
              <a:rPr lang="en-US" sz="1240" dirty="0">
                <a:solidFill>
                  <a:srgbClr val="333333"/>
                </a:solidFill>
                <a:latin typeface="OpenSans-Regular" pitchFamily="34" charset="0"/>
                <a:ea typeface="OpenSans-Regular" pitchFamily="34" charset="-122"/>
                <a:cs typeface="OpenSans-Regular" pitchFamily="34" charset="-120"/>
              </a:rPr>
              <a:t>Може містити приклади або обмеження.</a:t>
            </a:r>
            <a:endParaRPr lang="en-US" sz="1240" dirty="0"/>
          </a:p>
        </p:txBody>
      </p:sp>
      <p:sp>
        <p:nvSpPr>
          <p:cNvPr id="17" name="Bullet circle 5"/>
          <p:cNvSpPr/>
          <p:nvPr/>
        </p:nvSpPr>
        <p:spPr>
          <a:xfrm>
            <a:off x="347662" y="3905250"/>
            <a:ext cx="474345" cy="474345"/>
          </a:xfrm>
          <a:prstGeom prst="ellipse">
            <a:avLst/>
          </a:prstGeom>
          <a:solidFill>
            <a:srgbClr val="FF9800"/>
          </a:solidFill>
          <a:ln/>
        </p:spPr>
      </p:sp>
      <p:sp>
        <p:nvSpPr>
          <p:cNvPr id="18" name="Bullet index 5"/>
          <p:cNvSpPr/>
          <p:nvPr/>
        </p:nvSpPr>
        <p:spPr>
          <a:xfrm>
            <a:off x="879634" y="4014788"/>
            <a:ext cx="475726" cy="241078"/>
          </a:xfrm>
          <a:prstGeom prst="rect">
            <a:avLst/>
          </a:prstGeom>
          <a:noFill/>
          <a:ln/>
        </p:spPr>
        <p:txBody>
          <a:bodyPr wrap="square" rtlCol="0" anchor="ctr"/>
          <a:lstStyle/>
          <a:p>
            <a:pPr marL="0" indent="0" algn="ctr">
              <a:buNone/>
            </a:pPr>
            <a:r>
              <a:rPr lang="en-US" sz="1493" b="1" dirty="0">
                <a:solidFill>
                  <a:srgbClr val="333333"/>
                </a:solidFill>
                <a:latin typeface="Prompt-Bold" pitchFamily="34" charset="0"/>
                <a:ea typeface="Prompt-Bold" pitchFamily="34" charset="-122"/>
                <a:cs typeface="Prompt-Bold" pitchFamily="34" charset="-120"/>
              </a:rPr>
              <a:t>05</a:t>
            </a:r>
            <a:endParaRPr lang="en-US" sz="1493" dirty="0"/>
          </a:p>
        </p:txBody>
      </p:sp>
      <p:sp>
        <p:nvSpPr>
          <p:cNvPr id="19" name="Bullet text 5"/>
          <p:cNvSpPr/>
          <p:nvPr/>
        </p:nvSpPr>
        <p:spPr>
          <a:xfrm>
            <a:off x="1388221" y="4014788"/>
            <a:ext cx="2525268" cy="320307"/>
          </a:xfrm>
          <a:prstGeom prst="rect">
            <a:avLst/>
          </a:prstGeom>
          <a:noFill/>
          <a:ln/>
        </p:spPr>
        <p:txBody>
          <a:bodyPr wrap="square" rtlCol="0" anchor="ctr"/>
          <a:lstStyle/>
          <a:p>
            <a:pPr marL="0" indent="0" algn="l">
              <a:buNone/>
            </a:pPr>
            <a:r>
              <a:rPr lang="en-US" sz="1240" dirty="0">
                <a:solidFill>
                  <a:srgbClr val="333333"/>
                </a:solidFill>
                <a:latin typeface="OpenSans-Regular" pitchFamily="34" charset="0"/>
                <a:ea typeface="OpenSans-Regular" pitchFamily="34" charset="-122"/>
                <a:cs typeface="OpenSans-Regular" pitchFamily="34" charset="-120"/>
              </a:rPr>
              <a:t>Дозволяє отримати точніші та корисніші відповіді.</a:t>
            </a:r>
            <a:endParaRPr lang="en-US" sz="1240" dirty="0"/>
          </a:p>
        </p:txBody>
      </p:sp>
      <p:pic>
        <p:nvPicPr>
          <p:cNvPr id="20" name="Image" descr="preencoded.png"/>
          <p:cNvPicPr>
            <a:picLocks noChangeAspect="1"/>
          </p:cNvPicPr>
          <p:nvPr/>
        </p:nvPicPr>
        <p:blipFill>
          <a:blip r:embed="rId3"/>
          <a:stretch>
            <a:fillRect/>
          </a:stretch>
        </p:blipFill>
        <p:spPr>
          <a:xfrm>
            <a:off x="6569916" y="2586085"/>
            <a:ext cx="2388870" cy="238887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taticPath"/>
          <p:cNvSpPr/>
          <p:nvPr/>
        </p:nvSpPr>
        <p:spPr>
          <a:xfrm>
            <a:off x="7143750" y="0"/>
            <a:ext cx="2000250" cy="5143500"/>
          </a:xfrm>
          <a:prstGeom prst="rect">
            <a:avLst/>
          </a:prstGeom>
          <a:solidFill>
            <a:srgbClr val="FF9800"/>
          </a:solidFill>
          <a:ln/>
        </p:spPr>
      </p:sp>
      <p:sp>
        <p:nvSpPr>
          <p:cNvPr id="3" name="Title"/>
          <p:cNvSpPr/>
          <p:nvPr/>
        </p:nvSpPr>
        <p:spPr>
          <a:xfrm>
            <a:off x="1190625" y="357188"/>
            <a:ext cx="5715000" cy="306753"/>
          </a:xfrm>
          <a:prstGeom prst="rect">
            <a:avLst/>
          </a:prstGeom>
          <a:noFill/>
          <a:ln/>
        </p:spPr>
        <p:txBody>
          <a:bodyPr wrap="square" rtlCol="0" anchor="ctr"/>
          <a:lstStyle/>
          <a:p>
            <a:pPr marL="0" indent="0" algn="l">
              <a:buNone/>
            </a:pPr>
            <a:r>
              <a:rPr lang="en-US" sz="1900" b="1" dirty="0">
                <a:solidFill>
                  <a:srgbClr val="333333"/>
                </a:solidFill>
                <a:latin typeface="OpenSans-Bold" pitchFamily="34" charset="0"/>
                <a:ea typeface="OpenSans-Bold" pitchFamily="34" charset="-122"/>
                <a:cs typeface="OpenSans-Bold" pitchFamily="34" charset="-120"/>
              </a:rPr>
              <a:t>Принцип 1: Будьте конкретними</a:t>
            </a:r>
            <a:endParaRPr lang="en-US" sz="1900" dirty="0"/>
          </a:p>
        </p:txBody>
      </p:sp>
      <p:sp>
        <p:nvSpPr>
          <p:cNvPr id="4" name="Subtitle 1"/>
          <p:cNvSpPr/>
          <p:nvPr/>
        </p:nvSpPr>
        <p:spPr>
          <a:xfrm>
            <a:off x="714375" y="1190625"/>
            <a:ext cx="5238750" cy="218599"/>
          </a:xfrm>
          <a:prstGeom prst="rect">
            <a:avLst/>
          </a:prstGeom>
          <a:noFill/>
          <a:ln/>
        </p:spPr>
        <p:txBody>
          <a:bodyPr wrap="square" rtlCol="0" anchor="ctr"/>
          <a:lstStyle/>
          <a:p>
            <a:pPr marL="0" indent="0" algn="l">
              <a:buNone/>
            </a:pPr>
            <a:r>
              <a:rPr lang="en-US" sz="1354" b="1" dirty="0">
                <a:solidFill>
                  <a:srgbClr val="000000"/>
                </a:solidFill>
                <a:latin typeface="OpenSans-Bold" pitchFamily="34" charset="0"/>
                <a:ea typeface="OpenSans-Bold" pitchFamily="34" charset="-122"/>
                <a:cs typeface="OpenSans-Bold" pitchFamily="34" charset="-120"/>
              </a:rPr>
              <a:t>Чіткість формулювання</a:t>
            </a:r>
            <a:endParaRPr lang="en-US" sz="1354" dirty="0"/>
          </a:p>
        </p:txBody>
      </p:sp>
      <p:sp>
        <p:nvSpPr>
          <p:cNvPr id="5" name="Paragraph 1"/>
          <p:cNvSpPr/>
          <p:nvPr/>
        </p:nvSpPr>
        <p:spPr>
          <a:xfrm>
            <a:off x="714375" y="1571625"/>
            <a:ext cx="5238750" cy="441293"/>
          </a:xfrm>
          <a:prstGeom prst="rect">
            <a:avLst/>
          </a:prstGeom>
          <a:noFill/>
          <a:ln/>
        </p:spPr>
        <p:txBody>
          <a:bodyPr wrap="square" rtlCol="0" anchor="ctr"/>
          <a:lstStyle/>
          <a:p>
            <a:pPr marL="0" indent="0" algn="l">
              <a:buNone/>
            </a:pPr>
            <a:r>
              <a:rPr lang="en-US" sz="1367" dirty="0">
                <a:solidFill>
                  <a:srgbClr val="000000"/>
                </a:solidFill>
                <a:latin typeface="OpenSans-Regular" pitchFamily="34" charset="0"/>
                <a:ea typeface="OpenSans-Regular" pitchFamily="34" charset="-122"/>
                <a:cs typeface="OpenSans-Regular" pitchFamily="34" charset="-120"/>
              </a:rPr>
              <a:t>Чим більш детальним є запит, тим точнішою буде відповідь. Уникайте загальних фраз.</a:t>
            </a:r>
            <a:endParaRPr lang="en-US" sz="1367" dirty="0"/>
          </a:p>
        </p:txBody>
      </p:sp>
      <p:sp>
        <p:nvSpPr>
          <p:cNvPr id="6" name="Subtitle 2"/>
          <p:cNvSpPr/>
          <p:nvPr/>
        </p:nvSpPr>
        <p:spPr>
          <a:xfrm>
            <a:off x="714375" y="2524125"/>
            <a:ext cx="5238750" cy="218599"/>
          </a:xfrm>
          <a:prstGeom prst="rect">
            <a:avLst/>
          </a:prstGeom>
          <a:noFill/>
          <a:ln/>
        </p:spPr>
        <p:txBody>
          <a:bodyPr wrap="square" rtlCol="0" anchor="ctr"/>
          <a:lstStyle/>
          <a:p>
            <a:pPr marL="0" indent="0" algn="l">
              <a:buNone/>
            </a:pPr>
            <a:r>
              <a:rPr lang="en-US" sz="1354" b="1" dirty="0">
                <a:solidFill>
                  <a:srgbClr val="000000"/>
                </a:solidFill>
                <a:latin typeface="OpenSans-Bold" pitchFamily="34" charset="0"/>
                <a:ea typeface="OpenSans-Bold" pitchFamily="34" charset="-122"/>
                <a:cs typeface="OpenSans-Bold" pitchFamily="34" charset="-120"/>
              </a:rPr>
              <a:t>Приклад поганого промту</a:t>
            </a:r>
            <a:endParaRPr lang="en-US" sz="1354" dirty="0"/>
          </a:p>
        </p:txBody>
      </p:sp>
      <p:sp>
        <p:nvSpPr>
          <p:cNvPr id="7" name="Paragraph 2"/>
          <p:cNvSpPr/>
          <p:nvPr/>
        </p:nvSpPr>
        <p:spPr>
          <a:xfrm>
            <a:off x="714375" y="2905125"/>
            <a:ext cx="5238750" cy="441293"/>
          </a:xfrm>
          <a:prstGeom prst="rect">
            <a:avLst/>
          </a:prstGeom>
          <a:noFill/>
          <a:ln/>
        </p:spPr>
        <p:txBody>
          <a:bodyPr wrap="square" rtlCol="0" anchor="ctr"/>
          <a:lstStyle/>
          <a:p>
            <a:pPr marL="0" indent="0" algn="l">
              <a:buNone/>
            </a:pPr>
            <a:r>
              <a:rPr lang="en-US" sz="1367" dirty="0">
                <a:solidFill>
                  <a:srgbClr val="000000"/>
                </a:solidFill>
                <a:latin typeface="OpenSans-Regular" pitchFamily="34" charset="0"/>
                <a:ea typeface="OpenSans-Regular" pitchFamily="34" charset="-122"/>
                <a:cs typeface="OpenSans-Regular" pitchFamily="34" charset="-120"/>
              </a:rPr>
              <a:t>❌ 'Розкажи про ШІ' – надто загальний запит, який може дати поверхневу відповідь.</a:t>
            </a:r>
            <a:endParaRPr lang="en-US" sz="1367" dirty="0"/>
          </a:p>
        </p:txBody>
      </p:sp>
      <p:sp>
        <p:nvSpPr>
          <p:cNvPr id="8" name="Subtitle 3"/>
          <p:cNvSpPr/>
          <p:nvPr/>
        </p:nvSpPr>
        <p:spPr>
          <a:xfrm>
            <a:off x="714375" y="3619500"/>
            <a:ext cx="5238750" cy="218599"/>
          </a:xfrm>
          <a:prstGeom prst="rect">
            <a:avLst/>
          </a:prstGeom>
          <a:noFill/>
          <a:ln/>
        </p:spPr>
        <p:txBody>
          <a:bodyPr wrap="square" rtlCol="0" anchor="ctr"/>
          <a:lstStyle/>
          <a:p>
            <a:pPr marL="0" indent="0" algn="l">
              <a:buNone/>
            </a:pPr>
            <a:r>
              <a:rPr lang="en-US" sz="1354" b="1" dirty="0">
                <a:solidFill>
                  <a:srgbClr val="000000"/>
                </a:solidFill>
                <a:latin typeface="OpenSans-Bold" pitchFamily="34" charset="0"/>
                <a:ea typeface="OpenSans-Bold" pitchFamily="34" charset="-122"/>
                <a:cs typeface="OpenSans-Bold" pitchFamily="34" charset="-120"/>
              </a:rPr>
              <a:t>Приклад хорошого промту</a:t>
            </a:r>
            <a:endParaRPr lang="en-US" sz="1354" dirty="0"/>
          </a:p>
        </p:txBody>
      </p:sp>
      <p:sp>
        <p:nvSpPr>
          <p:cNvPr id="9" name="Paragraph 3"/>
          <p:cNvSpPr/>
          <p:nvPr/>
        </p:nvSpPr>
        <p:spPr>
          <a:xfrm>
            <a:off x="714375" y="4000500"/>
            <a:ext cx="5238750" cy="441293"/>
          </a:xfrm>
          <a:prstGeom prst="rect">
            <a:avLst/>
          </a:prstGeom>
          <a:noFill/>
          <a:ln/>
        </p:spPr>
        <p:txBody>
          <a:bodyPr wrap="square" rtlCol="0" anchor="ctr"/>
          <a:lstStyle/>
          <a:p>
            <a:pPr marL="0" indent="0" algn="l">
              <a:buNone/>
            </a:pPr>
            <a:r>
              <a:rPr lang="en-US" sz="1367" dirty="0">
                <a:solidFill>
                  <a:srgbClr val="000000"/>
                </a:solidFill>
                <a:latin typeface="OpenSans-Regular" pitchFamily="34" charset="0"/>
                <a:ea typeface="OpenSans-Regular" pitchFamily="34" charset="-122"/>
                <a:cs typeface="OpenSans-Regular" pitchFamily="34" charset="-120"/>
              </a:rPr>
              <a:t>✅ 'Поясни, як працює нейромережа у простих словах для 10-річної дитини' – чіткий, детальний запит.</a:t>
            </a:r>
            <a:endParaRPr lang="en-US" sz="1367" dirty="0"/>
          </a:p>
        </p:txBody>
      </p:sp>
      <p:pic>
        <p:nvPicPr>
          <p:cNvPr id="10" name="Image" descr="preencoded.png"/>
          <p:cNvPicPr>
            <a:picLocks noChangeAspect="1"/>
          </p:cNvPicPr>
          <p:nvPr/>
        </p:nvPicPr>
        <p:blipFill>
          <a:blip r:embed="rId3"/>
          <a:stretch>
            <a:fillRect/>
          </a:stretch>
        </p:blipFill>
        <p:spPr>
          <a:xfrm>
            <a:off x="6238875" y="1333500"/>
            <a:ext cx="2468499" cy="2468499"/>
          </a:xfrm>
          <a:prstGeom prst="rect">
            <a:avLst/>
          </a:prstGeom>
        </p:spPr>
      </p:pic>
      <p:sp>
        <p:nvSpPr>
          <p:cNvPr id="11" name="StaticPath"/>
          <p:cNvSpPr/>
          <p:nvPr/>
        </p:nvSpPr>
        <p:spPr>
          <a:xfrm>
            <a:off x="-1309687" y="3810000"/>
            <a:ext cx="1737360" cy="1737360"/>
          </a:xfrm>
          <a:prstGeom prst="ellipse">
            <a:avLst/>
          </a:prstGeom>
          <a:solidFill>
            <a:srgbClr val="000000">
              <a:alpha val="0"/>
            </a:srgbClr>
          </a:solidFill>
          <a:ln w="211667">
            <a:solidFill>
              <a:srgbClr val="FF9800"/>
            </a:solidFill>
            <a:prstDash val="solid"/>
          </a:ln>
        </p:spPr>
      </p:sp>
      <p:sp>
        <p:nvSpPr>
          <p:cNvPr id="12" name="StaticPath"/>
          <p:cNvSpPr/>
          <p:nvPr/>
        </p:nvSpPr>
        <p:spPr>
          <a:xfrm>
            <a:off x="285750" y="204788"/>
            <a:ext cx="482918" cy="482917"/>
          </a:xfrm>
          <a:prstGeom prst="ellipse">
            <a:avLst/>
          </a:prstGeom>
          <a:solidFill>
            <a:srgbClr val="000000"/>
          </a:solidFill>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taticPath"/>
          <p:cNvSpPr/>
          <p:nvPr/>
        </p:nvSpPr>
        <p:spPr>
          <a:xfrm>
            <a:off x="7143750" y="0"/>
            <a:ext cx="2000250" cy="5143500"/>
          </a:xfrm>
          <a:prstGeom prst="rect">
            <a:avLst/>
          </a:prstGeom>
          <a:solidFill>
            <a:srgbClr val="FF9800"/>
          </a:solidFill>
          <a:ln/>
        </p:spPr>
      </p:sp>
      <p:sp>
        <p:nvSpPr>
          <p:cNvPr id="3" name="Title"/>
          <p:cNvSpPr/>
          <p:nvPr/>
        </p:nvSpPr>
        <p:spPr>
          <a:xfrm>
            <a:off x="1190625" y="357188"/>
            <a:ext cx="5715000" cy="279845"/>
          </a:xfrm>
          <a:prstGeom prst="rect">
            <a:avLst/>
          </a:prstGeom>
          <a:noFill/>
          <a:ln/>
        </p:spPr>
        <p:txBody>
          <a:bodyPr wrap="square" rtlCol="0" anchor="ctr"/>
          <a:lstStyle/>
          <a:p>
            <a:pPr marL="0" indent="0" algn="l">
              <a:buNone/>
            </a:pPr>
            <a:r>
              <a:rPr lang="en-US" sz="1733" b="1" dirty="0">
                <a:solidFill>
                  <a:srgbClr val="333333"/>
                </a:solidFill>
                <a:latin typeface="OpenSans-Bold" pitchFamily="34" charset="0"/>
                <a:ea typeface="OpenSans-Bold" pitchFamily="34" charset="-122"/>
                <a:cs typeface="OpenSans-Bold" pitchFamily="34" charset="-120"/>
              </a:rPr>
              <a:t>Принцип 2: Визначте формат відповіді</a:t>
            </a:r>
            <a:endParaRPr lang="en-US" sz="1733" dirty="0"/>
          </a:p>
        </p:txBody>
      </p:sp>
      <p:sp>
        <p:nvSpPr>
          <p:cNvPr id="4" name="Subtitle 1"/>
          <p:cNvSpPr/>
          <p:nvPr/>
        </p:nvSpPr>
        <p:spPr>
          <a:xfrm>
            <a:off x="714375" y="1190625"/>
            <a:ext cx="5238750" cy="224219"/>
          </a:xfrm>
          <a:prstGeom prst="rect">
            <a:avLst/>
          </a:prstGeom>
          <a:noFill/>
          <a:ln/>
        </p:spPr>
        <p:txBody>
          <a:bodyPr wrap="square" rtlCol="0" anchor="ctr"/>
          <a:lstStyle/>
          <a:p>
            <a:pPr marL="0" indent="0" algn="l">
              <a:buNone/>
            </a:pPr>
            <a:r>
              <a:rPr lang="en-US" sz="1389" b="1" dirty="0">
                <a:solidFill>
                  <a:srgbClr val="000000"/>
                </a:solidFill>
                <a:latin typeface="OpenSans-Bold" pitchFamily="34" charset="0"/>
                <a:ea typeface="OpenSans-Bold" pitchFamily="34" charset="-122"/>
                <a:cs typeface="OpenSans-Bold" pitchFamily="34" charset="-120"/>
              </a:rPr>
              <a:t>Чому це важливо?</a:t>
            </a:r>
            <a:endParaRPr lang="en-US" sz="1389" dirty="0"/>
          </a:p>
        </p:txBody>
      </p:sp>
      <p:sp>
        <p:nvSpPr>
          <p:cNvPr id="5" name="Paragraph 1"/>
          <p:cNvSpPr/>
          <p:nvPr/>
        </p:nvSpPr>
        <p:spPr>
          <a:xfrm>
            <a:off x="714375" y="1571625"/>
            <a:ext cx="5238750" cy="441293"/>
          </a:xfrm>
          <a:prstGeom prst="rect">
            <a:avLst/>
          </a:prstGeom>
          <a:noFill/>
          <a:ln/>
        </p:spPr>
        <p:txBody>
          <a:bodyPr wrap="square" rtlCol="0" anchor="ctr"/>
          <a:lstStyle/>
          <a:p>
            <a:pPr marL="0" indent="0" algn="l">
              <a:buNone/>
            </a:pPr>
            <a:r>
              <a:rPr lang="en-US" sz="1367" dirty="0">
                <a:solidFill>
                  <a:srgbClr val="000000"/>
                </a:solidFill>
                <a:latin typeface="OpenSans-Regular" pitchFamily="34" charset="0"/>
                <a:ea typeface="OpenSans-Regular" pitchFamily="34" charset="-122"/>
                <a:cs typeface="OpenSans-Regular" pitchFamily="34" charset="-120"/>
              </a:rPr>
              <a:t>Формат відповіді впливає на її корисність. Вказуйте, чи потрібен список, таблиця або конкретний стиль.</a:t>
            </a:r>
            <a:endParaRPr lang="en-US" sz="1367" dirty="0"/>
          </a:p>
        </p:txBody>
      </p:sp>
      <p:sp>
        <p:nvSpPr>
          <p:cNvPr id="6" name="Subtitle 2"/>
          <p:cNvSpPr/>
          <p:nvPr/>
        </p:nvSpPr>
        <p:spPr>
          <a:xfrm>
            <a:off x="714375" y="2524125"/>
            <a:ext cx="5238750" cy="224219"/>
          </a:xfrm>
          <a:prstGeom prst="rect">
            <a:avLst/>
          </a:prstGeom>
          <a:noFill/>
          <a:ln/>
        </p:spPr>
        <p:txBody>
          <a:bodyPr wrap="square" rtlCol="0" anchor="ctr"/>
          <a:lstStyle/>
          <a:p>
            <a:pPr marL="0" indent="0" algn="l">
              <a:buNone/>
            </a:pPr>
            <a:r>
              <a:rPr lang="en-US" sz="1389" b="1" dirty="0">
                <a:solidFill>
                  <a:srgbClr val="000000"/>
                </a:solidFill>
                <a:latin typeface="OpenSans-Bold" pitchFamily="34" charset="0"/>
                <a:ea typeface="OpenSans-Bold" pitchFamily="34" charset="-122"/>
                <a:cs typeface="OpenSans-Bold" pitchFamily="34" charset="-120"/>
              </a:rPr>
              <a:t>Приклад поганого промту</a:t>
            </a:r>
            <a:endParaRPr lang="en-US" sz="1389" dirty="0"/>
          </a:p>
        </p:txBody>
      </p:sp>
      <p:sp>
        <p:nvSpPr>
          <p:cNvPr id="7" name="Paragraph 2"/>
          <p:cNvSpPr/>
          <p:nvPr/>
        </p:nvSpPr>
        <p:spPr>
          <a:xfrm>
            <a:off x="714375" y="2905125"/>
            <a:ext cx="5238750" cy="441293"/>
          </a:xfrm>
          <a:prstGeom prst="rect">
            <a:avLst/>
          </a:prstGeom>
          <a:noFill/>
          <a:ln/>
        </p:spPr>
        <p:txBody>
          <a:bodyPr wrap="square" rtlCol="0" anchor="ctr"/>
          <a:lstStyle/>
          <a:p>
            <a:pPr marL="0" indent="0" algn="l">
              <a:buNone/>
            </a:pPr>
            <a:r>
              <a:rPr lang="en-US" sz="1367" dirty="0">
                <a:solidFill>
                  <a:srgbClr val="000000"/>
                </a:solidFill>
                <a:latin typeface="OpenSans-Regular" pitchFamily="34" charset="0"/>
                <a:ea typeface="OpenSans-Regular" pitchFamily="34" charset="-122"/>
                <a:cs typeface="OpenSans-Regular" pitchFamily="34" charset="-120"/>
              </a:rPr>
              <a:t>❌ 'Розкажи про кліматичні зміни' – неясно, що саме потрібно.</a:t>
            </a:r>
            <a:endParaRPr lang="en-US" sz="1367" dirty="0"/>
          </a:p>
        </p:txBody>
      </p:sp>
      <p:sp>
        <p:nvSpPr>
          <p:cNvPr id="8" name="Subtitle 3"/>
          <p:cNvSpPr/>
          <p:nvPr/>
        </p:nvSpPr>
        <p:spPr>
          <a:xfrm>
            <a:off x="714375" y="3619500"/>
            <a:ext cx="5238750" cy="224219"/>
          </a:xfrm>
          <a:prstGeom prst="rect">
            <a:avLst/>
          </a:prstGeom>
          <a:noFill/>
          <a:ln/>
        </p:spPr>
        <p:txBody>
          <a:bodyPr wrap="square" rtlCol="0" anchor="ctr"/>
          <a:lstStyle/>
          <a:p>
            <a:pPr marL="0" indent="0" algn="l">
              <a:buNone/>
            </a:pPr>
            <a:r>
              <a:rPr lang="en-US" sz="1389" b="1" dirty="0">
                <a:solidFill>
                  <a:srgbClr val="000000"/>
                </a:solidFill>
                <a:latin typeface="OpenSans-Bold" pitchFamily="34" charset="0"/>
                <a:ea typeface="OpenSans-Bold" pitchFamily="34" charset="-122"/>
                <a:cs typeface="OpenSans-Bold" pitchFamily="34" charset="-120"/>
              </a:rPr>
              <a:t>Приклад хорошого промту</a:t>
            </a:r>
            <a:endParaRPr lang="en-US" sz="1389" dirty="0"/>
          </a:p>
        </p:txBody>
      </p:sp>
      <p:sp>
        <p:nvSpPr>
          <p:cNvPr id="9" name="Paragraph 3"/>
          <p:cNvSpPr/>
          <p:nvPr/>
        </p:nvSpPr>
        <p:spPr>
          <a:xfrm>
            <a:off x="714375" y="4000500"/>
            <a:ext cx="5238750" cy="441293"/>
          </a:xfrm>
          <a:prstGeom prst="rect">
            <a:avLst/>
          </a:prstGeom>
          <a:noFill/>
          <a:ln/>
        </p:spPr>
        <p:txBody>
          <a:bodyPr wrap="square" rtlCol="0" anchor="ctr"/>
          <a:lstStyle/>
          <a:p>
            <a:pPr marL="0" indent="0" algn="l">
              <a:buNone/>
            </a:pPr>
            <a:r>
              <a:rPr lang="en-US" sz="1367" dirty="0">
                <a:solidFill>
                  <a:srgbClr val="000000"/>
                </a:solidFill>
                <a:latin typeface="OpenSans-Regular" pitchFamily="34" charset="0"/>
                <a:ea typeface="OpenSans-Regular" pitchFamily="34" charset="-122"/>
                <a:cs typeface="OpenSans-Regular" pitchFamily="34" charset="-120"/>
              </a:rPr>
              <a:t>✅ 'Напиши 5 фактів про кліматичні зміни у вигляді списку' – чіткий і структурований запит.</a:t>
            </a:r>
            <a:endParaRPr lang="en-US" sz="1367" dirty="0"/>
          </a:p>
        </p:txBody>
      </p:sp>
      <p:pic>
        <p:nvPicPr>
          <p:cNvPr id="10" name="Image" descr="preencoded.png"/>
          <p:cNvPicPr>
            <a:picLocks noChangeAspect="1"/>
          </p:cNvPicPr>
          <p:nvPr/>
        </p:nvPicPr>
        <p:blipFill>
          <a:blip r:embed="rId3"/>
          <a:stretch>
            <a:fillRect/>
          </a:stretch>
        </p:blipFill>
        <p:spPr>
          <a:xfrm>
            <a:off x="6238875" y="1333500"/>
            <a:ext cx="2478453" cy="2478453"/>
          </a:xfrm>
          <a:prstGeom prst="rect">
            <a:avLst/>
          </a:prstGeom>
        </p:spPr>
      </p:pic>
      <p:sp>
        <p:nvSpPr>
          <p:cNvPr id="11" name="StaticPath"/>
          <p:cNvSpPr/>
          <p:nvPr/>
        </p:nvSpPr>
        <p:spPr>
          <a:xfrm>
            <a:off x="-1309687" y="3810000"/>
            <a:ext cx="1737360" cy="1737360"/>
          </a:xfrm>
          <a:prstGeom prst="ellipse">
            <a:avLst/>
          </a:prstGeom>
          <a:solidFill>
            <a:srgbClr val="000000">
              <a:alpha val="0"/>
            </a:srgbClr>
          </a:solidFill>
          <a:ln w="211667">
            <a:solidFill>
              <a:srgbClr val="FF9800"/>
            </a:solidFill>
            <a:prstDash val="solid"/>
          </a:ln>
        </p:spPr>
      </p:sp>
      <p:sp>
        <p:nvSpPr>
          <p:cNvPr id="12" name="StaticPath"/>
          <p:cNvSpPr/>
          <p:nvPr/>
        </p:nvSpPr>
        <p:spPr>
          <a:xfrm>
            <a:off x="285750" y="204788"/>
            <a:ext cx="482918" cy="482917"/>
          </a:xfrm>
          <a:prstGeom prst="ellipse">
            <a:avLst/>
          </a:prstGeom>
          <a:solidFill>
            <a:srgbClr val="000000"/>
          </a:solidFill>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taticPath"/>
          <p:cNvSpPr/>
          <p:nvPr/>
        </p:nvSpPr>
        <p:spPr>
          <a:xfrm>
            <a:off x="7143750" y="0"/>
            <a:ext cx="2000250" cy="5143500"/>
          </a:xfrm>
          <a:prstGeom prst="rect">
            <a:avLst/>
          </a:prstGeom>
          <a:solidFill>
            <a:srgbClr val="FF9800"/>
          </a:solidFill>
          <a:ln/>
        </p:spPr>
      </p:sp>
      <p:sp>
        <p:nvSpPr>
          <p:cNvPr id="3" name="Title"/>
          <p:cNvSpPr/>
          <p:nvPr/>
        </p:nvSpPr>
        <p:spPr>
          <a:xfrm>
            <a:off x="1190625" y="357188"/>
            <a:ext cx="5715000" cy="265462"/>
          </a:xfrm>
          <a:prstGeom prst="rect">
            <a:avLst/>
          </a:prstGeom>
          <a:noFill/>
          <a:ln/>
        </p:spPr>
        <p:txBody>
          <a:bodyPr wrap="square" rtlCol="0" anchor="ctr"/>
          <a:lstStyle/>
          <a:p>
            <a:pPr marL="0" indent="0" algn="l">
              <a:buNone/>
            </a:pPr>
            <a:r>
              <a:rPr lang="en-US" sz="1644" b="1" dirty="0">
                <a:solidFill>
                  <a:srgbClr val="333333"/>
                </a:solidFill>
                <a:latin typeface="OpenSans-Bold" pitchFamily="34" charset="0"/>
                <a:ea typeface="OpenSans-Bold" pitchFamily="34" charset="-122"/>
                <a:cs typeface="OpenSans-Bold" pitchFamily="34" charset="-120"/>
              </a:rPr>
              <a:t>Принцип 3: Вказуйте контекст і аудиторію</a:t>
            </a:r>
            <a:endParaRPr lang="en-US" sz="1644" dirty="0"/>
          </a:p>
        </p:txBody>
      </p:sp>
      <p:sp>
        <p:nvSpPr>
          <p:cNvPr id="4" name="Subtitle 1"/>
          <p:cNvSpPr/>
          <p:nvPr/>
        </p:nvSpPr>
        <p:spPr>
          <a:xfrm>
            <a:off x="714375" y="1190625"/>
            <a:ext cx="5238750" cy="222456"/>
          </a:xfrm>
          <a:prstGeom prst="rect">
            <a:avLst/>
          </a:prstGeom>
          <a:noFill/>
          <a:ln/>
        </p:spPr>
        <p:txBody>
          <a:bodyPr wrap="square" rtlCol="0" anchor="ctr"/>
          <a:lstStyle/>
          <a:p>
            <a:pPr marL="0" indent="0" algn="l">
              <a:buNone/>
            </a:pPr>
            <a:r>
              <a:rPr lang="en-US" sz="1378" b="1" dirty="0">
                <a:solidFill>
                  <a:srgbClr val="000000"/>
                </a:solidFill>
                <a:latin typeface="OpenSans-Bold" pitchFamily="34" charset="0"/>
                <a:ea typeface="OpenSans-Bold" pitchFamily="34" charset="-122"/>
                <a:cs typeface="OpenSans-Bold" pitchFamily="34" charset="-120"/>
              </a:rPr>
              <a:t>Навіщо це потрібно?</a:t>
            </a:r>
            <a:endParaRPr lang="en-US" sz="1378" dirty="0"/>
          </a:p>
        </p:txBody>
      </p:sp>
      <p:sp>
        <p:nvSpPr>
          <p:cNvPr id="5" name="Paragraph 1"/>
          <p:cNvSpPr/>
          <p:nvPr/>
        </p:nvSpPr>
        <p:spPr>
          <a:xfrm>
            <a:off x="714375" y="1571625"/>
            <a:ext cx="5238750" cy="441293"/>
          </a:xfrm>
          <a:prstGeom prst="rect">
            <a:avLst/>
          </a:prstGeom>
          <a:noFill/>
          <a:ln/>
        </p:spPr>
        <p:txBody>
          <a:bodyPr wrap="square" rtlCol="0" anchor="ctr"/>
          <a:lstStyle/>
          <a:p>
            <a:pPr marL="0" indent="0" algn="l">
              <a:buNone/>
            </a:pPr>
            <a:r>
              <a:rPr lang="en-US" sz="1367" dirty="0">
                <a:solidFill>
                  <a:srgbClr val="000000"/>
                </a:solidFill>
                <a:latin typeface="OpenSans-Regular" pitchFamily="34" charset="0"/>
                <a:ea typeface="OpenSans-Regular" pitchFamily="34" charset="-122"/>
                <a:cs typeface="OpenSans-Regular" pitchFamily="34" charset="-120"/>
              </a:rPr>
              <a:t>Зазначення контексту допомагає адаптувати відповідь до ваших потреб.</a:t>
            </a:r>
            <a:endParaRPr lang="en-US" sz="1367" dirty="0"/>
          </a:p>
        </p:txBody>
      </p:sp>
      <p:sp>
        <p:nvSpPr>
          <p:cNvPr id="6" name="Subtitle 2"/>
          <p:cNvSpPr/>
          <p:nvPr/>
        </p:nvSpPr>
        <p:spPr>
          <a:xfrm>
            <a:off x="714375" y="2524125"/>
            <a:ext cx="5238750" cy="222456"/>
          </a:xfrm>
          <a:prstGeom prst="rect">
            <a:avLst/>
          </a:prstGeom>
          <a:noFill/>
          <a:ln/>
        </p:spPr>
        <p:txBody>
          <a:bodyPr wrap="square" rtlCol="0" anchor="ctr"/>
          <a:lstStyle/>
          <a:p>
            <a:pPr marL="0" indent="0" algn="l">
              <a:buNone/>
            </a:pPr>
            <a:r>
              <a:rPr lang="en-US" sz="1378" b="1" dirty="0">
                <a:solidFill>
                  <a:srgbClr val="000000"/>
                </a:solidFill>
                <a:latin typeface="OpenSans-Bold" pitchFamily="34" charset="0"/>
                <a:ea typeface="OpenSans-Bold" pitchFamily="34" charset="-122"/>
                <a:cs typeface="OpenSans-Bold" pitchFamily="34" charset="-120"/>
              </a:rPr>
              <a:t>Приклад поганого промту</a:t>
            </a:r>
            <a:endParaRPr lang="en-US" sz="1378" dirty="0"/>
          </a:p>
        </p:txBody>
      </p:sp>
      <p:sp>
        <p:nvSpPr>
          <p:cNvPr id="7" name="Paragraph 2"/>
          <p:cNvSpPr/>
          <p:nvPr/>
        </p:nvSpPr>
        <p:spPr>
          <a:xfrm>
            <a:off x="714375" y="2905125"/>
            <a:ext cx="5238750" cy="441293"/>
          </a:xfrm>
          <a:prstGeom prst="rect">
            <a:avLst/>
          </a:prstGeom>
          <a:noFill/>
          <a:ln/>
        </p:spPr>
        <p:txBody>
          <a:bodyPr wrap="square" rtlCol="0" anchor="ctr"/>
          <a:lstStyle/>
          <a:p>
            <a:pPr marL="0" indent="0" algn="l">
              <a:buNone/>
            </a:pPr>
            <a:r>
              <a:rPr lang="en-US" sz="1367" dirty="0">
                <a:solidFill>
                  <a:srgbClr val="000000"/>
                </a:solidFill>
                <a:latin typeface="OpenSans-Regular" pitchFamily="34" charset="0"/>
                <a:ea typeface="OpenSans-Regular" pitchFamily="34" charset="-122"/>
                <a:cs typeface="OpenSans-Regular" pitchFamily="34" charset="-120"/>
              </a:rPr>
              <a:t>❌ 'Розкажи про оцінювання' – незрозуміло, для кого і в якому контексті.</a:t>
            </a:r>
            <a:endParaRPr lang="en-US" sz="1367" dirty="0"/>
          </a:p>
        </p:txBody>
      </p:sp>
      <p:sp>
        <p:nvSpPr>
          <p:cNvPr id="8" name="Subtitle 3"/>
          <p:cNvSpPr/>
          <p:nvPr/>
        </p:nvSpPr>
        <p:spPr>
          <a:xfrm>
            <a:off x="714375" y="3619500"/>
            <a:ext cx="5238750" cy="222456"/>
          </a:xfrm>
          <a:prstGeom prst="rect">
            <a:avLst/>
          </a:prstGeom>
          <a:noFill/>
          <a:ln/>
        </p:spPr>
        <p:txBody>
          <a:bodyPr wrap="square" rtlCol="0" anchor="ctr"/>
          <a:lstStyle/>
          <a:p>
            <a:pPr marL="0" indent="0" algn="l">
              <a:buNone/>
            </a:pPr>
            <a:r>
              <a:rPr lang="en-US" sz="1378" b="1" dirty="0">
                <a:solidFill>
                  <a:srgbClr val="000000"/>
                </a:solidFill>
                <a:latin typeface="OpenSans-Bold" pitchFamily="34" charset="0"/>
                <a:ea typeface="OpenSans-Bold" pitchFamily="34" charset="-122"/>
                <a:cs typeface="OpenSans-Bold" pitchFamily="34" charset="-120"/>
              </a:rPr>
              <a:t>Приклад хорошого промту</a:t>
            </a:r>
            <a:endParaRPr lang="en-US" sz="1378" dirty="0"/>
          </a:p>
        </p:txBody>
      </p:sp>
      <p:sp>
        <p:nvSpPr>
          <p:cNvPr id="9" name="Paragraph 3"/>
          <p:cNvSpPr/>
          <p:nvPr/>
        </p:nvSpPr>
        <p:spPr>
          <a:xfrm>
            <a:off x="714375" y="4000500"/>
            <a:ext cx="5238750" cy="661940"/>
          </a:xfrm>
          <a:prstGeom prst="rect">
            <a:avLst/>
          </a:prstGeom>
          <a:noFill/>
          <a:ln/>
        </p:spPr>
        <p:txBody>
          <a:bodyPr wrap="square" rtlCol="0" anchor="ctr"/>
          <a:lstStyle/>
          <a:p>
            <a:pPr marL="0" indent="0" algn="l">
              <a:buNone/>
            </a:pPr>
            <a:r>
              <a:rPr lang="en-US" sz="1367" dirty="0">
                <a:solidFill>
                  <a:srgbClr val="000000"/>
                </a:solidFill>
                <a:latin typeface="OpenSans-Regular" pitchFamily="34" charset="0"/>
                <a:ea typeface="OpenSans-Regular" pitchFamily="34" charset="-122"/>
                <a:cs typeface="OpenSans-Regular" pitchFamily="34" charset="-120"/>
              </a:rPr>
              <a:t>✅ 'Напишіть короткий текст про вулкани для уроку географії у 8 класі' – конкретний запит із зазначенням аудиторії.</a:t>
            </a:r>
            <a:endParaRPr lang="en-US" sz="1367" dirty="0"/>
          </a:p>
        </p:txBody>
      </p:sp>
      <p:pic>
        <p:nvPicPr>
          <p:cNvPr id="10" name="Image" descr="preencoded.png"/>
          <p:cNvPicPr>
            <a:picLocks noChangeAspect="1"/>
          </p:cNvPicPr>
          <p:nvPr/>
        </p:nvPicPr>
        <p:blipFill>
          <a:blip r:embed="rId3"/>
          <a:stretch>
            <a:fillRect/>
          </a:stretch>
        </p:blipFill>
        <p:spPr>
          <a:xfrm>
            <a:off x="6238875" y="1333500"/>
            <a:ext cx="2478453" cy="2478453"/>
          </a:xfrm>
          <a:prstGeom prst="rect">
            <a:avLst/>
          </a:prstGeom>
        </p:spPr>
      </p:pic>
      <p:sp>
        <p:nvSpPr>
          <p:cNvPr id="11" name="StaticPath"/>
          <p:cNvSpPr/>
          <p:nvPr/>
        </p:nvSpPr>
        <p:spPr>
          <a:xfrm>
            <a:off x="-1309687" y="3810000"/>
            <a:ext cx="1737360" cy="1737360"/>
          </a:xfrm>
          <a:prstGeom prst="ellipse">
            <a:avLst/>
          </a:prstGeom>
          <a:solidFill>
            <a:srgbClr val="000000">
              <a:alpha val="0"/>
            </a:srgbClr>
          </a:solidFill>
          <a:ln w="211667">
            <a:solidFill>
              <a:srgbClr val="FF9800"/>
            </a:solidFill>
            <a:prstDash val="solid"/>
          </a:ln>
        </p:spPr>
      </p:sp>
      <p:sp>
        <p:nvSpPr>
          <p:cNvPr id="12" name="StaticPath"/>
          <p:cNvSpPr/>
          <p:nvPr/>
        </p:nvSpPr>
        <p:spPr>
          <a:xfrm>
            <a:off x="285750" y="204788"/>
            <a:ext cx="482918" cy="482917"/>
          </a:xfrm>
          <a:prstGeom prst="ellipse">
            <a:avLst/>
          </a:prstGeom>
          <a:solidFill>
            <a:srgbClr val="000000"/>
          </a:solidFill>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taticPath"/>
          <p:cNvSpPr/>
          <p:nvPr/>
        </p:nvSpPr>
        <p:spPr>
          <a:xfrm>
            <a:off x="7143750" y="0"/>
            <a:ext cx="2000250" cy="5143500"/>
          </a:xfrm>
          <a:prstGeom prst="rect">
            <a:avLst/>
          </a:prstGeom>
          <a:solidFill>
            <a:srgbClr val="FF9800"/>
          </a:solidFill>
          <a:ln/>
        </p:spPr>
      </p:sp>
      <p:sp>
        <p:nvSpPr>
          <p:cNvPr id="3" name="Title"/>
          <p:cNvSpPr/>
          <p:nvPr/>
        </p:nvSpPr>
        <p:spPr>
          <a:xfrm>
            <a:off x="1190625" y="357188"/>
            <a:ext cx="5715000" cy="484727"/>
          </a:xfrm>
          <a:prstGeom prst="rect">
            <a:avLst/>
          </a:prstGeom>
          <a:noFill/>
          <a:ln/>
        </p:spPr>
        <p:txBody>
          <a:bodyPr wrap="square" rtlCol="0" anchor="ctr"/>
          <a:lstStyle/>
          <a:p>
            <a:pPr marL="0" indent="0" algn="l">
              <a:buNone/>
            </a:pPr>
            <a:r>
              <a:rPr lang="en-US" sz="1501" b="1" dirty="0">
                <a:solidFill>
                  <a:srgbClr val="333333"/>
                </a:solidFill>
                <a:latin typeface="OpenSans-Bold" pitchFamily="34" charset="0"/>
                <a:ea typeface="OpenSans-Bold" pitchFamily="34" charset="-122"/>
                <a:cs typeface="OpenSans-Bold" pitchFamily="34" charset="-120"/>
              </a:rPr>
              <a:t>Принцип 4: Використовуйте приклади або обмеження</a:t>
            </a:r>
            <a:endParaRPr lang="en-US" sz="1501" dirty="0"/>
          </a:p>
        </p:txBody>
      </p:sp>
      <p:sp>
        <p:nvSpPr>
          <p:cNvPr id="4" name="Subtitle 1"/>
          <p:cNvSpPr/>
          <p:nvPr/>
        </p:nvSpPr>
        <p:spPr>
          <a:xfrm>
            <a:off x="714375" y="1190625"/>
            <a:ext cx="5238750" cy="224219"/>
          </a:xfrm>
          <a:prstGeom prst="rect">
            <a:avLst/>
          </a:prstGeom>
          <a:noFill/>
          <a:ln/>
        </p:spPr>
        <p:txBody>
          <a:bodyPr wrap="square" rtlCol="0" anchor="ctr"/>
          <a:lstStyle/>
          <a:p>
            <a:pPr marL="0" indent="0" algn="l">
              <a:buNone/>
            </a:pPr>
            <a:r>
              <a:rPr lang="en-US" sz="1389" b="1" dirty="0">
                <a:solidFill>
                  <a:srgbClr val="000000"/>
                </a:solidFill>
                <a:latin typeface="OpenSans-Bold" pitchFamily="34" charset="0"/>
                <a:ea typeface="OpenSans-Bold" pitchFamily="34" charset="-122"/>
                <a:cs typeface="OpenSans-Bold" pitchFamily="34" charset="-120"/>
              </a:rPr>
              <a:t>Чому це важливо?</a:t>
            </a:r>
            <a:endParaRPr lang="en-US" sz="1389" dirty="0"/>
          </a:p>
        </p:txBody>
      </p:sp>
      <p:sp>
        <p:nvSpPr>
          <p:cNvPr id="5" name="Paragraph 1"/>
          <p:cNvSpPr/>
          <p:nvPr/>
        </p:nvSpPr>
        <p:spPr>
          <a:xfrm>
            <a:off x="714375" y="1571625"/>
            <a:ext cx="5238750" cy="441293"/>
          </a:xfrm>
          <a:prstGeom prst="rect">
            <a:avLst/>
          </a:prstGeom>
          <a:noFill/>
          <a:ln/>
        </p:spPr>
        <p:txBody>
          <a:bodyPr wrap="square" rtlCol="0" anchor="ctr"/>
          <a:lstStyle/>
          <a:p>
            <a:pPr marL="0" indent="0" algn="l">
              <a:buNone/>
            </a:pPr>
            <a:r>
              <a:rPr lang="en-US" sz="1367" dirty="0">
                <a:solidFill>
                  <a:srgbClr val="000000"/>
                </a:solidFill>
                <a:latin typeface="OpenSans-Regular" pitchFamily="34" charset="0"/>
                <a:ea typeface="OpenSans-Regular" pitchFamily="34" charset="-122"/>
                <a:cs typeface="OpenSans-Regular" pitchFamily="34" charset="-120"/>
              </a:rPr>
              <a:t>Зазначення стилю або довжини відповіді допомагає уникнути непотрібної інформації.</a:t>
            </a:r>
            <a:endParaRPr lang="en-US" sz="1367" dirty="0"/>
          </a:p>
        </p:txBody>
      </p:sp>
      <p:sp>
        <p:nvSpPr>
          <p:cNvPr id="6" name="Subtitle 2"/>
          <p:cNvSpPr/>
          <p:nvPr/>
        </p:nvSpPr>
        <p:spPr>
          <a:xfrm>
            <a:off x="714375" y="2524125"/>
            <a:ext cx="5238750" cy="224219"/>
          </a:xfrm>
          <a:prstGeom prst="rect">
            <a:avLst/>
          </a:prstGeom>
          <a:noFill/>
          <a:ln/>
        </p:spPr>
        <p:txBody>
          <a:bodyPr wrap="square" rtlCol="0" anchor="ctr"/>
          <a:lstStyle/>
          <a:p>
            <a:pPr marL="0" indent="0" algn="l">
              <a:buNone/>
            </a:pPr>
            <a:r>
              <a:rPr lang="en-US" sz="1389" b="1" dirty="0">
                <a:solidFill>
                  <a:srgbClr val="000000"/>
                </a:solidFill>
                <a:latin typeface="OpenSans-Bold" pitchFamily="34" charset="0"/>
                <a:ea typeface="OpenSans-Bold" pitchFamily="34" charset="-122"/>
                <a:cs typeface="OpenSans-Bold" pitchFamily="34" charset="-120"/>
              </a:rPr>
              <a:t>Приклад поганого промту</a:t>
            </a:r>
            <a:endParaRPr lang="en-US" sz="1389" dirty="0"/>
          </a:p>
        </p:txBody>
      </p:sp>
      <p:sp>
        <p:nvSpPr>
          <p:cNvPr id="7" name="Paragraph 2"/>
          <p:cNvSpPr/>
          <p:nvPr/>
        </p:nvSpPr>
        <p:spPr>
          <a:xfrm>
            <a:off x="714375" y="2905125"/>
            <a:ext cx="5238750" cy="441293"/>
          </a:xfrm>
          <a:prstGeom prst="rect">
            <a:avLst/>
          </a:prstGeom>
          <a:noFill/>
          <a:ln/>
        </p:spPr>
        <p:txBody>
          <a:bodyPr wrap="square" rtlCol="0" anchor="ctr"/>
          <a:lstStyle/>
          <a:p>
            <a:pPr marL="0" indent="0" algn="l">
              <a:buNone/>
            </a:pPr>
            <a:r>
              <a:rPr lang="en-US" sz="1367" dirty="0">
                <a:solidFill>
                  <a:srgbClr val="000000"/>
                </a:solidFill>
                <a:latin typeface="OpenSans-Regular" pitchFamily="34" charset="0"/>
                <a:ea typeface="OpenSans-Regular" pitchFamily="34" charset="-122"/>
                <a:cs typeface="OpenSans-Regular" pitchFamily="34" charset="-120"/>
              </a:rPr>
              <a:t>❌ 'Допоможи написати твір про подорожі' – не має обмежень або стилю.</a:t>
            </a:r>
            <a:endParaRPr lang="en-US" sz="1367" dirty="0"/>
          </a:p>
        </p:txBody>
      </p:sp>
      <p:sp>
        <p:nvSpPr>
          <p:cNvPr id="8" name="Subtitle 3"/>
          <p:cNvSpPr/>
          <p:nvPr/>
        </p:nvSpPr>
        <p:spPr>
          <a:xfrm>
            <a:off x="714375" y="3619500"/>
            <a:ext cx="5238750" cy="224219"/>
          </a:xfrm>
          <a:prstGeom prst="rect">
            <a:avLst/>
          </a:prstGeom>
          <a:noFill/>
          <a:ln/>
        </p:spPr>
        <p:txBody>
          <a:bodyPr wrap="square" rtlCol="0" anchor="ctr"/>
          <a:lstStyle/>
          <a:p>
            <a:pPr marL="0" indent="0" algn="l">
              <a:buNone/>
            </a:pPr>
            <a:r>
              <a:rPr lang="en-US" sz="1389" b="1" dirty="0">
                <a:solidFill>
                  <a:srgbClr val="000000"/>
                </a:solidFill>
                <a:latin typeface="OpenSans-Bold" pitchFamily="34" charset="0"/>
                <a:ea typeface="OpenSans-Bold" pitchFamily="34" charset="-122"/>
                <a:cs typeface="OpenSans-Bold" pitchFamily="34" charset="-120"/>
              </a:rPr>
              <a:t>Приклад хорошого промту</a:t>
            </a:r>
            <a:endParaRPr lang="en-US" sz="1389" dirty="0"/>
          </a:p>
        </p:txBody>
      </p:sp>
      <p:sp>
        <p:nvSpPr>
          <p:cNvPr id="9" name="Paragraph 3"/>
          <p:cNvSpPr/>
          <p:nvPr/>
        </p:nvSpPr>
        <p:spPr>
          <a:xfrm>
            <a:off x="714375" y="4000500"/>
            <a:ext cx="5238750" cy="661940"/>
          </a:xfrm>
          <a:prstGeom prst="rect">
            <a:avLst/>
          </a:prstGeom>
          <a:noFill/>
          <a:ln/>
        </p:spPr>
        <p:txBody>
          <a:bodyPr wrap="square" rtlCol="0" anchor="ctr"/>
          <a:lstStyle/>
          <a:p>
            <a:pPr marL="0" indent="0" algn="l">
              <a:buNone/>
            </a:pPr>
            <a:r>
              <a:rPr lang="en-US" sz="1367" dirty="0">
                <a:solidFill>
                  <a:srgbClr val="000000"/>
                </a:solidFill>
                <a:latin typeface="OpenSans-Regular" pitchFamily="34" charset="0"/>
                <a:ea typeface="OpenSans-Regular" pitchFamily="34" charset="-122"/>
                <a:cs typeface="OpenSans-Regular" pitchFamily="34" charset="-120"/>
              </a:rPr>
              <a:t>✅ 'Напиши твір про подорож у гори, використовуючи опис природи та емоції мандрівника' – містить чіткі вимоги.</a:t>
            </a:r>
            <a:endParaRPr lang="en-US" sz="1367" dirty="0"/>
          </a:p>
        </p:txBody>
      </p:sp>
      <p:pic>
        <p:nvPicPr>
          <p:cNvPr id="10" name="Image" descr="preencoded.png"/>
          <p:cNvPicPr>
            <a:picLocks noChangeAspect="1"/>
          </p:cNvPicPr>
          <p:nvPr/>
        </p:nvPicPr>
        <p:blipFill>
          <a:blip r:embed="rId3"/>
          <a:stretch>
            <a:fillRect/>
          </a:stretch>
        </p:blipFill>
        <p:spPr>
          <a:xfrm>
            <a:off x="6238875" y="1333500"/>
            <a:ext cx="2480310" cy="2480310"/>
          </a:xfrm>
          <a:prstGeom prst="rect">
            <a:avLst/>
          </a:prstGeom>
        </p:spPr>
      </p:pic>
      <p:sp>
        <p:nvSpPr>
          <p:cNvPr id="11" name="StaticPath"/>
          <p:cNvSpPr/>
          <p:nvPr/>
        </p:nvSpPr>
        <p:spPr>
          <a:xfrm>
            <a:off x="-1309687" y="3810000"/>
            <a:ext cx="1737360" cy="1737360"/>
          </a:xfrm>
          <a:prstGeom prst="ellipse">
            <a:avLst/>
          </a:prstGeom>
          <a:solidFill>
            <a:srgbClr val="000000">
              <a:alpha val="0"/>
            </a:srgbClr>
          </a:solidFill>
          <a:ln w="211667">
            <a:solidFill>
              <a:srgbClr val="FF9800"/>
            </a:solidFill>
            <a:prstDash val="solid"/>
          </a:ln>
        </p:spPr>
      </p:sp>
      <p:sp>
        <p:nvSpPr>
          <p:cNvPr id="12" name="StaticPath"/>
          <p:cNvSpPr/>
          <p:nvPr/>
        </p:nvSpPr>
        <p:spPr>
          <a:xfrm>
            <a:off x="285750" y="204788"/>
            <a:ext cx="482918" cy="482917"/>
          </a:xfrm>
          <a:prstGeom prst="ellipse">
            <a:avLst/>
          </a:prstGeom>
          <a:solidFill>
            <a:srgbClr val="000000"/>
          </a:solidFill>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taticPath"/>
          <p:cNvSpPr/>
          <p:nvPr/>
        </p:nvSpPr>
        <p:spPr>
          <a:xfrm>
            <a:off x="7143750" y="0"/>
            <a:ext cx="2000250" cy="5143500"/>
          </a:xfrm>
          <a:prstGeom prst="rect">
            <a:avLst/>
          </a:prstGeom>
          <a:solidFill>
            <a:srgbClr val="FF9800"/>
          </a:solidFill>
          <a:ln/>
        </p:spPr>
      </p:sp>
      <p:sp>
        <p:nvSpPr>
          <p:cNvPr id="3" name="Title"/>
          <p:cNvSpPr/>
          <p:nvPr/>
        </p:nvSpPr>
        <p:spPr>
          <a:xfrm>
            <a:off x="1190625" y="357188"/>
            <a:ext cx="5715000" cy="276035"/>
          </a:xfrm>
          <a:prstGeom prst="rect">
            <a:avLst/>
          </a:prstGeom>
          <a:noFill/>
          <a:ln/>
        </p:spPr>
        <p:txBody>
          <a:bodyPr wrap="square" rtlCol="0" anchor="ctr"/>
          <a:lstStyle/>
          <a:p>
            <a:pPr marL="0" indent="0" algn="l">
              <a:buNone/>
            </a:pPr>
            <a:r>
              <a:rPr lang="en-US" sz="1710" b="1" dirty="0">
                <a:solidFill>
                  <a:srgbClr val="333333"/>
                </a:solidFill>
                <a:latin typeface="OpenSans-Bold" pitchFamily="34" charset="0"/>
                <a:ea typeface="OpenSans-Bold" pitchFamily="34" charset="-122"/>
                <a:cs typeface="OpenSans-Bold" pitchFamily="34" charset="-120"/>
              </a:rPr>
              <a:t>Принцип 5: Розбивайте складні питання</a:t>
            </a:r>
            <a:endParaRPr lang="en-US" sz="1710" dirty="0"/>
          </a:p>
        </p:txBody>
      </p:sp>
      <p:sp>
        <p:nvSpPr>
          <p:cNvPr id="4" name="Subtitle 1"/>
          <p:cNvSpPr/>
          <p:nvPr/>
        </p:nvSpPr>
        <p:spPr>
          <a:xfrm>
            <a:off x="714375" y="1190625"/>
            <a:ext cx="5238750" cy="224219"/>
          </a:xfrm>
          <a:prstGeom prst="rect">
            <a:avLst/>
          </a:prstGeom>
          <a:noFill/>
          <a:ln/>
        </p:spPr>
        <p:txBody>
          <a:bodyPr wrap="square" rtlCol="0" anchor="ctr"/>
          <a:lstStyle/>
          <a:p>
            <a:pPr marL="0" indent="0" algn="l">
              <a:buNone/>
            </a:pPr>
            <a:r>
              <a:rPr lang="en-US" sz="1389" b="1" dirty="0">
                <a:solidFill>
                  <a:srgbClr val="000000"/>
                </a:solidFill>
                <a:latin typeface="OpenSans-Bold" pitchFamily="34" charset="0"/>
                <a:ea typeface="OpenSans-Bold" pitchFamily="34" charset="-122"/>
                <a:cs typeface="OpenSans-Bold" pitchFamily="34" charset="-120"/>
              </a:rPr>
              <a:t>Коли це потрібно?</a:t>
            </a:r>
            <a:endParaRPr lang="en-US" sz="1389" dirty="0"/>
          </a:p>
        </p:txBody>
      </p:sp>
      <p:sp>
        <p:nvSpPr>
          <p:cNvPr id="5" name="Paragraph 1"/>
          <p:cNvSpPr/>
          <p:nvPr/>
        </p:nvSpPr>
        <p:spPr>
          <a:xfrm>
            <a:off x="714375" y="1571625"/>
            <a:ext cx="5238750" cy="441293"/>
          </a:xfrm>
          <a:prstGeom prst="rect">
            <a:avLst/>
          </a:prstGeom>
          <a:noFill/>
          <a:ln/>
        </p:spPr>
        <p:txBody>
          <a:bodyPr wrap="square" rtlCol="0" anchor="ctr"/>
          <a:lstStyle/>
          <a:p>
            <a:pPr marL="0" indent="0" algn="l">
              <a:buNone/>
            </a:pPr>
            <a:r>
              <a:rPr lang="en-US" sz="1367" dirty="0">
                <a:solidFill>
                  <a:srgbClr val="000000"/>
                </a:solidFill>
                <a:latin typeface="OpenSans-Regular" pitchFamily="34" charset="0"/>
                <a:ea typeface="OpenSans-Regular" pitchFamily="34" charset="-122"/>
                <a:cs typeface="OpenSans-Regular" pitchFamily="34" charset="-120"/>
              </a:rPr>
              <a:t>Якщо запит містить кілька аспектів, краще розділити його на кілька частин.</a:t>
            </a:r>
            <a:endParaRPr lang="en-US" sz="1367" dirty="0"/>
          </a:p>
        </p:txBody>
      </p:sp>
      <p:sp>
        <p:nvSpPr>
          <p:cNvPr id="6" name="Subtitle 2"/>
          <p:cNvSpPr/>
          <p:nvPr/>
        </p:nvSpPr>
        <p:spPr>
          <a:xfrm>
            <a:off x="714375" y="2524125"/>
            <a:ext cx="5238750" cy="224219"/>
          </a:xfrm>
          <a:prstGeom prst="rect">
            <a:avLst/>
          </a:prstGeom>
          <a:noFill/>
          <a:ln/>
        </p:spPr>
        <p:txBody>
          <a:bodyPr wrap="square" rtlCol="0" anchor="ctr"/>
          <a:lstStyle/>
          <a:p>
            <a:pPr marL="0" indent="0" algn="l">
              <a:buNone/>
            </a:pPr>
            <a:r>
              <a:rPr lang="en-US" sz="1389" b="1" dirty="0">
                <a:solidFill>
                  <a:srgbClr val="000000"/>
                </a:solidFill>
                <a:latin typeface="OpenSans-Bold" pitchFamily="34" charset="0"/>
                <a:ea typeface="OpenSans-Bold" pitchFamily="34" charset="-122"/>
                <a:cs typeface="OpenSans-Bold" pitchFamily="34" charset="-120"/>
              </a:rPr>
              <a:t>Приклад поганого промту</a:t>
            </a:r>
            <a:endParaRPr lang="en-US" sz="1389" dirty="0"/>
          </a:p>
        </p:txBody>
      </p:sp>
      <p:sp>
        <p:nvSpPr>
          <p:cNvPr id="7" name="Paragraph 2"/>
          <p:cNvSpPr/>
          <p:nvPr/>
        </p:nvSpPr>
        <p:spPr>
          <a:xfrm>
            <a:off x="714375" y="2905125"/>
            <a:ext cx="5238750" cy="441293"/>
          </a:xfrm>
          <a:prstGeom prst="rect">
            <a:avLst/>
          </a:prstGeom>
          <a:noFill/>
          <a:ln/>
        </p:spPr>
        <p:txBody>
          <a:bodyPr wrap="square" rtlCol="0" anchor="ctr"/>
          <a:lstStyle/>
          <a:p>
            <a:pPr marL="0" indent="0" algn="l">
              <a:buNone/>
            </a:pPr>
            <a:r>
              <a:rPr lang="en-US" sz="1367" dirty="0">
                <a:solidFill>
                  <a:srgbClr val="000000"/>
                </a:solidFill>
                <a:latin typeface="OpenSans-Regular" pitchFamily="34" charset="0"/>
                <a:ea typeface="OpenSans-Regular" pitchFamily="34" charset="-122"/>
                <a:cs typeface="OpenSans-Regular" pitchFamily="34" charset="-120"/>
              </a:rPr>
              <a:t>❌ 'Як впроваджувати STEM у школах і які методи навчання?' – містить дві різні теми.</a:t>
            </a:r>
            <a:endParaRPr lang="en-US" sz="1367" dirty="0"/>
          </a:p>
        </p:txBody>
      </p:sp>
      <p:sp>
        <p:nvSpPr>
          <p:cNvPr id="8" name="Subtitle 3"/>
          <p:cNvSpPr/>
          <p:nvPr/>
        </p:nvSpPr>
        <p:spPr>
          <a:xfrm>
            <a:off x="714375" y="3619500"/>
            <a:ext cx="5238750" cy="224219"/>
          </a:xfrm>
          <a:prstGeom prst="rect">
            <a:avLst/>
          </a:prstGeom>
          <a:noFill/>
          <a:ln/>
        </p:spPr>
        <p:txBody>
          <a:bodyPr wrap="square" rtlCol="0" anchor="ctr"/>
          <a:lstStyle/>
          <a:p>
            <a:pPr marL="0" indent="0" algn="l">
              <a:buNone/>
            </a:pPr>
            <a:r>
              <a:rPr lang="en-US" sz="1389" b="1" dirty="0">
                <a:solidFill>
                  <a:srgbClr val="000000"/>
                </a:solidFill>
                <a:latin typeface="OpenSans-Bold" pitchFamily="34" charset="0"/>
                <a:ea typeface="OpenSans-Bold" pitchFamily="34" charset="-122"/>
                <a:cs typeface="OpenSans-Bold" pitchFamily="34" charset="-120"/>
              </a:rPr>
              <a:t>Приклад хорошого промту</a:t>
            </a:r>
            <a:endParaRPr lang="en-US" sz="1389" dirty="0"/>
          </a:p>
        </p:txBody>
      </p:sp>
      <p:sp>
        <p:nvSpPr>
          <p:cNvPr id="9" name="Paragraph 3"/>
          <p:cNvSpPr/>
          <p:nvPr/>
        </p:nvSpPr>
        <p:spPr>
          <a:xfrm>
            <a:off x="714375" y="4000500"/>
            <a:ext cx="5238750" cy="661940"/>
          </a:xfrm>
          <a:prstGeom prst="rect">
            <a:avLst/>
          </a:prstGeom>
          <a:noFill/>
          <a:ln/>
        </p:spPr>
        <p:txBody>
          <a:bodyPr wrap="square" rtlCol="0" anchor="ctr"/>
          <a:lstStyle/>
          <a:p>
            <a:pPr marL="0" indent="0" algn="l">
              <a:buNone/>
            </a:pPr>
            <a:r>
              <a:rPr lang="en-US" sz="1367" dirty="0">
                <a:solidFill>
                  <a:srgbClr val="000000"/>
                </a:solidFill>
                <a:latin typeface="OpenSans-Regular" pitchFamily="34" charset="0"/>
                <a:ea typeface="OpenSans-Regular" pitchFamily="34" charset="-122"/>
                <a:cs typeface="OpenSans-Regular" pitchFamily="34" charset="-120"/>
              </a:rPr>
              <a:t>✅ 'Які є ефективні моделі впровадження STEM у школах?' + 'Які методи навчання використовують у STEM-освіті?'</a:t>
            </a:r>
            <a:endParaRPr lang="en-US" sz="1367" dirty="0"/>
          </a:p>
        </p:txBody>
      </p:sp>
      <p:pic>
        <p:nvPicPr>
          <p:cNvPr id="10" name="Image" descr="preencoded.png"/>
          <p:cNvPicPr>
            <a:picLocks noChangeAspect="1"/>
          </p:cNvPicPr>
          <p:nvPr/>
        </p:nvPicPr>
        <p:blipFill>
          <a:blip r:embed="rId3"/>
          <a:stretch>
            <a:fillRect/>
          </a:stretch>
        </p:blipFill>
        <p:spPr>
          <a:xfrm>
            <a:off x="6238875" y="1333500"/>
            <a:ext cx="2478453" cy="2478453"/>
          </a:xfrm>
          <a:prstGeom prst="rect">
            <a:avLst/>
          </a:prstGeom>
        </p:spPr>
      </p:pic>
      <p:sp>
        <p:nvSpPr>
          <p:cNvPr id="11" name="StaticPath"/>
          <p:cNvSpPr/>
          <p:nvPr/>
        </p:nvSpPr>
        <p:spPr>
          <a:xfrm>
            <a:off x="-1309687" y="3810000"/>
            <a:ext cx="1737360" cy="1737360"/>
          </a:xfrm>
          <a:prstGeom prst="ellipse">
            <a:avLst/>
          </a:prstGeom>
          <a:solidFill>
            <a:srgbClr val="000000">
              <a:alpha val="0"/>
            </a:srgbClr>
          </a:solidFill>
          <a:ln w="211667">
            <a:solidFill>
              <a:srgbClr val="FF9800"/>
            </a:solidFill>
            <a:prstDash val="solid"/>
          </a:ln>
        </p:spPr>
      </p:sp>
      <p:sp>
        <p:nvSpPr>
          <p:cNvPr id="12" name="StaticPath"/>
          <p:cNvSpPr/>
          <p:nvPr/>
        </p:nvSpPr>
        <p:spPr>
          <a:xfrm>
            <a:off x="285750" y="204788"/>
            <a:ext cx="482918" cy="482917"/>
          </a:xfrm>
          <a:prstGeom prst="ellipse">
            <a:avLst/>
          </a:prstGeom>
          <a:solidFill>
            <a:srgbClr val="000000"/>
          </a:solidFill>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taticPath"/>
          <p:cNvSpPr/>
          <p:nvPr/>
        </p:nvSpPr>
        <p:spPr>
          <a:xfrm>
            <a:off x="7143750" y="0"/>
            <a:ext cx="2000250" cy="5143500"/>
          </a:xfrm>
          <a:prstGeom prst="rect">
            <a:avLst/>
          </a:prstGeom>
          <a:solidFill>
            <a:srgbClr val="FF9800"/>
          </a:solidFill>
          <a:ln/>
        </p:spPr>
      </p:sp>
      <p:sp>
        <p:nvSpPr>
          <p:cNvPr id="3" name="Title"/>
          <p:cNvSpPr/>
          <p:nvPr/>
        </p:nvSpPr>
        <p:spPr>
          <a:xfrm>
            <a:off x="1190625" y="357188"/>
            <a:ext cx="5715000" cy="276035"/>
          </a:xfrm>
          <a:prstGeom prst="rect">
            <a:avLst/>
          </a:prstGeom>
          <a:noFill/>
          <a:ln/>
        </p:spPr>
        <p:txBody>
          <a:bodyPr wrap="square" rtlCol="0" anchor="ctr"/>
          <a:lstStyle/>
          <a:p>
            <a:pPr marL="0" indent="0" algn="l">
              <a:buNone/>
            </a:pPr>
            <a:r>
              <a:rPr lang="en-US" sz="1710" b="1" dirty="0">
                <a:solidFill>
                  <a:srgbClr val="333333"/>
                </a:solidFill>
                <a:latin typeface="OpenSans-Bold" pitchFamily="34" charset="0"/>
                <a:ea typeface="OpenSans-Bold" pitchFamily="34" charset="-122"/>
                <a:cs typeface="OpenSans-Bold" pitchFamily="34" charset="-120"/>
              </a:rPr>
              <a:t>Принцип 6: Оптимальна довжина промтів</a:t>
            </a:r>
            <a:endParaRPr lang="en-US" sz="1710" dirty="0"/>
          </a:p>
        </p:txBody>
      </p:sp>
      <p:sp>
        <p:nvSpPr>
          <p:cNvPr id="4" name="Subtitle 1"/>
          <p:cNvSpPr/>
          <p:nvPr/>
        </p:nvSpPr>
        <p:spPr>
          <a:xfrm>
            <a:off x="714375" y="1190625"/>
            <a:ext cx="5238750" cy="224219"/>
          </a:xfrm>
          <a:prstGeom prst="rect">
            <a:avLst/>
          </a:prstGeom>
          <a:noFill/>
          <a:ln/>
        </p:spPr>
        <p:txBody>
          <a:bodyPr wrap="square" rtlCol="0" anchor="ctr"/>
          <a:lstStyle/>
          <a:p>
            <a:pPr marL="0" indent="0" algn="l">
              <a:buNone/>
            </a:pPr>
            <a:r>
              <a:rPr lang="en-US" sz="1389" b="1" dirty="0">
                <a:solidFill>
                  <a:srgbClr val="000000"/>
                </a:solidFill>
                <a:latin typeface="OpenSans-Bold" pitchFamily="34" charset="0"/>
                <a:ea typeface="OpenSans-Bold" pitchFamily="34" charset="-122"/>
                <a:cs typeface="OpenSans-Bold" pitchFamily="34" charset="-120"/>
              </a:rPr>
              <a:t>Яка довжина краща?</a:t>
            </a:r>
            <a:endParaRPr lang="en-US" sz="1389" dirty="0"/>
          </a:p>
        </p:txBody>
      </p:sp>
      <p:sp>
        <p:nvSpPr>
          <p:cNvPr id="5" name="Paragraph 1"/>
          <p:cNvSpPr/>
          <p:nvPr/>
        </p:nvSpPr>
        <p:spPr>
          <a:xfrm>
            <a:off x="714375" y="1571625"/>
            <a:ext cx="5238750" cy="437198"/>
          </a:xfrm>
          <a:prstGeom prst="rect">
            <a:avLst/>
          </a:prstGeom>
          <a:noFill/>
          <a:ln/>
        </p:spPr>
        <p:txBody>
          <a:bodyPr wrap="square" rtlCol="0" anchor="ctr"/>
          <a:lstStyle/>
          <a:p>
            <a:pPr marL="0" indent="0" algn="l">
              <a:buNone/>
            </a:pPr>
            <a:r>
              <a:rPr lang="en-US" sz="1354" dirty="0">
                <a:solidFill>
                  <a:srgbClr val="000000"/>
                </a:solidFill>
                <a:latin typeface="OpenSans-Regular" pitchFamily="34" charset="0"/>
                <a:ea typeface="OpenSans-Regular" pitchFamily="34" charset="-122"/>
                <a:cs typeface="OpenSans-Regular" pitchFamily="34" charset="-120"/>
              </a:rPr>
              <a:t>Короткі запити – 1-2 речення, складні – 3-5 речень із деталізацією.</a:t>
            </a:r>
            <a:endParaRPr lang="en-US" sz="1354" dirty="0"/>
          </a:p>
        </p:txBody>
      </p:sp>
      <p:sp>
        <p:nvSpPr>
          <p:cNvPr id="6" name="Subtitle 2"/>
          <p:cNvSpPr/>
          <p:nvPr/>
        </p:nvSpPr>
        <p:spPr>
          <a:xfrm>
            <a:off x="714375" y="2524125"/>
            <a:ext cx="5238750" cy="224219"/>
          </a:xfrm>
          <a:prstGeom prst="rect">
            <a:avLst/>
          </a:prstGeom>
          <a:noFill/>
          <a:ln/>
        </p:spPr>
        <p:txBody>
          <a:bodyPr wrap="square" rtlCol="0" anchor="ctr"/>
          <a:lstStyle/>
          <a:p>
            <a:pPr marL="0" indent="0" algn="l">
              <a:buNone/>
            </a:pPr>
            <a:r>
              <a:rPr lang="en-US" sz="1389" b="1" dirty="0">
                <a:solidFill>
                  <a:srgbClr val="000000"/>
                </a:solidFill>
                <a:latin typeface="OpenSans-Bold" pitchFamily="34" charset="0"/>
                <a:ea typeface="OpenSans-Bold" pitchFamily="34" charset="-122"/>
                <a:cs typeface="OpenSans-Bold" pitchFamily="34" charset="-120"/>
              </a:rPr>
              <a:t>Приклад поганого промту</a:t>
            </a:r>
            <a:endParaRPr lang="en-US" sz="1389" dirty="0"/>
          </a:p>
        </p:txBody>
      </p:sp>
      <p:sp>
        <p:nvSpPr>
          <p:cNvPr id="7" name="Paragraph 2"/>
          <p:cNvSpPr/>
          <p:nvPr/>
        </p:nvSpPr>
        <p:spPr>
          <a:xfrm>
            <a:off x="714375" y="2905125"/>
            <a:ext cx="5238750" cy="437198"/>
          </a:xfrm>
          <a:prstGeom prst="rect">
            <a:avLst/>
          </a:prstGeom>
          <a:noFill/>
          <a:ln/>
        </p:spPr>
        <p:txBody>
          <a:bodyPr wrap="square" rtlCol="0" anchor="ctr"/>
          <a:lstStyle/>
          <a:p>
            <a:pPr marL="0" indent="0" algn="l">
              <a:buNone/>
            </a:pPr>
            <a:r>
              <a:rPr lang="en-US" sz="1354" dirty="0">
                <a:solidFill>
                  <a:srgbClr val="000000"/>
                </a:solidFill>
                <a:latin typeface="OpenSans-Regular" pitchFamily="34" charset="0"/>
                <a:ea typeface="OpenSans-Regular" pitchFamily="34" charset="-122"/>
                <a:cs typeface="OpenSans-Regular" pitchFamily="34" charset="-120"/>
              </a:rPr>
              <a:t>❌ 'Напиши статтю про штучний інтелект' – не має обмежень.</a:t>
            </a:r>
            <a:endParaRPr lang="en-US" sz="1354" dirty="0"/>
          </a:p>
        </p:txBody>
      </p:sp>
      <p:sp>
        <p:nvSpPr>
          <p:cNvPr id="8" name="Subtitle 3"/>
          <p:cNvSpPr/>
          <p:nvPr/>
        </p:nvSpPr>
        <p:spPr>
          <a:xfrm>
            <a:off x="714375" y="3619500"/>
            <a:ext cx="5238750" cy="224219"/>
          </a:xfrm>
          <a:prstGeom prst="rect">
            <a:avLst/>
          </a:prstGeom>
          <a:noFill/>
          <a:ln/>
        </p:spPr>
        <p:txBody>
          <a:bodyPr wrap="square" rtlCol="0" anchor="ctr"/>
          <a:lstStyle/>
          <a:p>
            <a:pPr marL="0" indent="0" algn="l">
              <a:buNone/>
            </a:pPr>
            <a:r>
              <a:rPr lang="en-US" sz="1389" b="1" dirty="0">
                <a:solidFill>
                  <a:srgbClr val="000000"/>
                </a:solidFill>
                <a:latin typeface="OpenSans-Bold" pitchFamily="34" charset="0"/>
                <a:ea typeface="OpenSans-Bold" pitchFamily="34" charset="-122"/>
                <a:cs typeface="OpenSans-Bold" pitchFamily="34" charset="-120"/>
              </a:rPr>
              <a:t>Приклад хорошого промту</a:t>
            </a:r>
            <a:endParaRPr lang="en-US" sz="1389" dirty="0"/>
          </a:p>
        </p:txBody>
      </p:sp>
      <p:sp>
        <p:nvSpPr>
          <p:cNvPr id="9" name="Paragraph 3"/>
          <p:cNvSpPr/>
          <p:nvPr/>
        </p:nvSpPr>
        <p:spPr>
          <a:xfrm>
            <a:off x="714375" y="4000500"/>
            <a:ext cx="5238750" cy="655796"/>
          </a:xfrm>
          <a:prstGeom prst="rect">
            <a:avLst/>
          </a:prstGeom>
          <a:noFill/>
          <a:ln/>
        </p:spPr>
        <p:txBody>
          <a:bodyPr wrap="square" rtlCol="0" anchor="ctr"/>
          <a:lstStyle/>
          <a:p>
            <a:pPr marL="0" indent="0" algn="l">
              <a:buNone/>
            </a:pPr>
            <a:r>
              <a:rPr lang="en-US" sz="1354" dirty="0">
                <a:solidFill>
                  <a:srgbClr val="000000"/>
                </a:solidFill>
                <a:latin typeface="OpenSans-Regular" pitchFamily="34" charset="0"/>
                <a:ea typeface="OpenSans-Regular" pitchFamily="34" charset="-122"/>
                <a:cs typeface="OpenSans-Regular" pitchFamily="34" charset="-120"/>
              </a:rPr>
              <a:t>✅ 'Напиши статтю про роль ШІ в освіті, звернувши увагу на ризики та перспективи. Обсяг: 500 слів' – чітко визначений формат.</a:t>
            </a:r>
            <a:endParaRPr lang="en-US" sz="1354" dirty="0"/>
          </a:p>
        </p:txBody>
      </p:sp>
      <p:pic>
        <p:nvPicPr>
          <p:cNvPr id="10" name="Image" descr="preencoded.png"/>
          <p:cNvPicPr>
            <a:picLocks noChangeAspect="1"/>
          </p:cNvPicPr>
          <p:nvPr/>
        </p:nvPicPr>
        <p:blipFill>
          <a:blip r:embed="rId3"/>
          <a:stretch>
            <a:fillRect/>
          </a:stretch>
        </p:blipFill>
        <p:spPr>
          <a:xfrm>
            <a:off x="6238875" y="1333500"/>
            <a:ext cx="2466594" cy="2466594"/>
          </a:xfrm>
          <a:prstGeom prst="rect">
            <a:avLst/>
          </a:prstGeom>
        </p:spPr>
      </p:pic>
      <p:sp>
        <p:nvSpPr>
          <p:cNvPr id="11" name="StaticPath"/>
          <p:cNvSpPr/>
          <p:nvPr/>
        </p:nvSpPr>
        <p:spPr>
          <a:xfrm>
            <a:off x="-1309687" y="3810000"/>
            <a:ext cx="1737360" cy="1737360"/>
          </a:xfrm>
          <a:prstGeom prst="ellipse">
            <a:avLst/>
          </a:prstGeom>
          <a:solidFill>
            <a:srgbClr val="000000">
              <a:alpha val="0"/>
            </a:srgbClr>
          </a:solidFill>
          <a:ln w="211667">
            <a:solidFill>
              <a:srgbClr val="FF9800"/>
            </a:solidFill>
            <a:prstDash val="solid"/>
          </a:ln>
        </p:spPr>
      </p:sp>
      <p:sp>
        <p:nvSpPr>
          <p:cNvPr id="12" name="StaticPath"/>
          <p:cNvSpPr/>
          <p:nvPr/>
        </p:nvSpPr>
        <p:spPr>
          <a:xfrm>
            <a:off x="285750" y="204788"/>
            <a:ext cx="482918" cy="482917"/>
          </a:xfrm>
          <a:prstGeom prst="ellipse">
            <a:avLst/>
          </a:prstGeom>
          <a:solidFill>
            <a:srgbClr val="000000"/>
          </a:solidFill>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taticPath"/>
          <p:cNvSpPr/>
          <p:nvPr/>
        </p:nvSpPr>
        <p:spPr>
          <a:xfrm>
            <a:off x="7143750" y="0"/>
            <a:ext cx="2000250" cy="5143500"/>
          </a:xfrm>
          <a:prstGeom prst="rect">
            <a:avLst/>
          </a:prstGeom>
          <a:solidFill>
            <a:srgbClr val="FF9800"/>
          </a:solidFill>
          <a:ln/>
        </p:spPr>
      </p:sp>
      <p:sp>
        <p:nvSpPr>
          <p:cNvPr id="3" name="Title"/>
          <p:cNvSpPr/>
          <p:nvPr/>
        </p:nvSpPr>
        <p:spPr>
          <a:xfrm>
            <a:off x="1190625" y="357188"/>
            <a:ext cx="5715000" cy="272367"/>
          </a:xfrm>
          <a:prstGeom prst="rect">
            <a:avLst/>
          </a:prstGeom>
          <a:noFill/>
          <a:ln/>
        </p:spPr>
        <p:txBody>
          <a:bodyPr wrap="square" rtlCol="0" anchor="ctr"/>
          <a:lstStyle/>
          <a:p>
            <a:pPr marL="0" indent="0" algn="l">
              <a:buNone/>
            </a:pPr>
            <a:r>
              <a:rPr lang="en-US" sz="1687" b="1" dirty="0">
                <a:solidFill>
                  <a:srgbClr val="333333"/>
                </a:solidFill>
                <a:latin typeface="OpenSans-Bold" pitchFamily="34" charset="0"/>
                <a:ea typeface="OpenSans-Bold" pitchFamily="34" charset="-122"/>
                <a:cs typeface="OpenSans-Bold" pitchFamily="34" charset="-120"/>
              </a:rPr>
              <a:t>Принцип 7: Запитуйте про доопрацювання</a:t>
            </a:r>
            <a:endParaRPr lang="en-US" sz="1687" dirty="0"/>
          </a:p>
        </p:txBody>
      </p:sp>
      <p:sp>
        <p:nvSpPr>
          <p:cNvPr id="4" name="Subtitle 1"/>
          <p:cNvSpPr/>
          <p:nvPr/>
        </p:nvSpPr>
        <p:spPr>
          <a:xfrm>
            <a:off x="714375" y="1190625"/>
            <a:ext cx="5238750" cy="224219"/>
          </a:xfrm>
          <a:prstGeom prst="rect">
            <a:avLst/>
          </a:prstGeom>
          <a:noFill/>
          <a:ln/>
        </p:spPr>
        <p:txBody>
          <a:bodyPr wrap="square" rtlCol="0" anchor="ctr"/>
          <a:lstStyle/>
          <a:p>
            <a:pPr marL="0" indent="0" algn="l">
              <a:buNone/>
            </a:pPr>
            <a:r>
              <a:rPr lang="en-US" sz="1389" b="1" dirty="0">
                <a:solidFill>
                  <a:srgbClr val="000000"/>
                </a:solidFill>
                <a:latin typeface="OpenSans-Bold" pitchFamily="34" charset="0"/>
                <a:ea typeface="OpenSans-Bold" pitchFamily="34" charset="-122"/>
                <a:cs typeface="OpenSans-Bold" pitchFamily="34" charset="-120"/>
              </a:rPr>
              <a:t>Коли це потрібно?</a:t>
            </a:r>
            <a:endParaRPr lang="en-US" sz="1389" dirty="0"/>
          </a:p>
        </p:txBody>
      </p:sp>
      <p:sp>
        <p:nvSpPr>
          <p:cNvPr id="5" name="Paragraph 1"/>
          <p:cNvSpPr/>
          <p:nvPr/>
        </p:nvSpPr>
        <p:spPr>
          <a:xfrm>
            <a:off x="714375" y="1571625"/>
            <a:ext cx="5238750" cy="441293"/>
          </a:xfrm>
          <a:prstGeom prst="rect">
            <a:avLst/>
          </a:prstGeom>
          <a:noFill/>
          <a:ln/>
        </p:spPr>
        <p:txBody>
          <a:bodyPr wrap="square" rtlCol="0" anchor="ctr"/>
          <a:lstStyle/>
          <a:p>
            <a:pPr marL="0" indent="0" algn="l">
              <a:buNone/>
            </a:pPr>
            <a:r>
              <a:rPr lang="en-US" sz="1367" dirty="0">
                <a:solidFill>
                  <a:srgbClr val="000000"/>
                </a:solidFill>
                <a:latin typeface="OpenSans-Regular" pitchFamily="34" charset="0"/>
                <a:ea typeface="OpenSans-Regular" pitchFamily="34" charset="-122"/>
                <a:cs typeface="OpenSans-Regular" pitchFamily="34" charset="-120"/>
              </a:rPr>
              <a:t>Якщо відповідь не відповідає очікуванням, можна запитати про уточнення.</a:t>
            </a:r>
            <a:endParaRPr lang="en-US" sz="1367" dirty="0"/>
          </a:p>
        </p:txBody>
      </p:sp>
      <p:sp>
        <p:nvSpPr>
          <p:cNvPr id="6" name="Subtitle 2"/>
          <p:cNvSpPr/>
          <p:nvPr/>
        </p:nvSpPr>
        <p:spPr>
          <a:xfrm>
            <a:off x="714375" y="2524125"/>
            <a:ext cx="5238750" cy="224219"/>
          </a:xfrm>
          <a:prstGeom prst="rect">
            <a:avLst/>
          </a:prstGeom>
          <a:noFill/>
          <a:ln/>
        </p:spPr>
        <p:txBody>
          <a:bodyPr wrap="square" rtlCol="0" anchor="ctr"/>
          <a:lstStyle/>
          <a:p>
            <a:pPr marL="0" indent="0" algn="l">
              <a:buNone/>
            </a:pPr>
            <a:r>
              <a:rPr lang="en-US" sz="1389" b="1" dirty="0">
                <a:solidFill>
                  <a:srgbClr val="000000"/>
                </a:solidFill>
                <a:latin typeface="OpenSans-Bold" pitchFamily="34" charset="0"/>
                <a:ea typeface="OpenSans-Bold" pitchFamily="34" charset="-122"/>
                <a:cs typeface="OpenSans-Bold" pitchFamily="34" charset="-120"/>
              </a:rPr>
              <a:t>Приклад поганого промту</a:t>
            </a:r>
            <a:endParaRPr lang="en-US" sz="1389" dirty="0"/>
          </a:p>
        </p:txBody>
      </p:sp>
      <p:sp>
        <p:nvSpPr>
          <p:cNvPr id="7" name="Paragraph 2"/>
          <p:cNvSpPr/>
          <p:nvPr/>
        </p:nvSpPr>
        <p:spPr>
          <a:xfrm>
            <a:off x="714375" y="2905125"/>
            <a:ext cx="5238750" cy="441293"/>
          </a:xfrm>
          <a:prstGeom prst="rect">
            <a:avLst/>
          </a:prstGeom>
          <a:noFill/>
          <a:ln/>
        </p:spPr>
        <p:txBody>
          <a:bodyPr wrap="square" rtlCol="0" anchor="ctr"/>
          <a:lstStyle/>
          <a:p>
            <a:pPr marL="0" indent="0" algn="l">
              <a:buNone/>
            </a:pPr>
            <a:r>
              <a:rPr lang="en-US" sz="1367" dirty="0">
                <a:solidFill>
                  <a:srgbClr val="000000"/>
                </a:solidFill>
                <a:latin typeface="OpenSans-Regular" pitchFamily="34" charset="0"/>
                <a:ea typeface="OpenSans-Regular" pitchFamily="34" charset="-122"/>
                <a:cs typeface="OpenSans-Regular" pitchFamily="34" charset="-120"/>
              </a:rPr>
              <a:t>❌ 'Зроби краще' – незрозуміло, що саме потрібно змінити.</a:t>
            </a:r>
            <a:endParaRPr lang="en-US" sz="1367" dirty="0"/>
          </a:p>
        </p:txBody>
      </p:sp>
      <p:sp>
        <p:nvSpPr>
          <p:cNvPr id="8" name="Subtitle 3"/>
          <p:cNvSpPr/>
          <p:nvPr/>
        </p:nvSpPr>
        <p:spPr>
          <a:xfrm>
            <a:off x="714375" y="3619500"/>
            <a:ext cx="5238750" cy="224219"/>
          </a:xfrm>
          <a:prstGeom prst="rect">
            <a:avLst/>
          </a:prstGeom>
          <a:noFill/>
          <a:ln/>
        </p:spPr>
        <p:txBody>
          <a:bodyPr wrap="square" rtlCol="0" anchor="ctr"/>
          <a:lstStyle/>
          <a:p>
            <a:pPr marL="0" indent="0" algn="l">
              <a:buNone/>
            </a:pPr>
            <a:r>
              <a:rPr lang="en-US" sz="1389" b="1" dirty="0">
                <a:solidFill>
                  <a:srgbClr val="000000"/>
                </a:solidFill>
                <a:latin typeface="OpenSans-Bold" pitchFamily="34" charset="0"/>
                <a:ea typeface="OpenSans-Bold" pitchFamily="34" charset="-122"/>
                <a:cs typeface="OpenSans-Bold" pitchFamily="34" charset="-120"/>
              </a:rPr>
              <a:t>Приклад хорошого промту</a:t>
            </a:r>
            <a:endParaRPr lang="en-US" sz="1389" dirty="0"/>
          </a:p>
        </p:txBody>
      </p:sp>
      <p:sp>
        <p:nvSpPr>
          <p:cNvPr id="9" name="Paragraph 3"/>
          <p:cNvSpPr/>
          <p:nvPr/>
        </p:nvSpPr>
        <p:spPr>
          <a:xfrm>
            <a:off x="714375" y="4000500"/>
            <a:ext cx="5238750" cy="661940"/>
          </a:xfrm>
          <a:prstGeom prst="rect">
            <a:avLst/>
          </a:prstGeom>
          <a:noFill/>
          <a:ln/>
        </p:spPr>
        <p:txBody>
          <a:bodyPr wrap="square" rtlCol="0" anchor="ctr"/>
          <a:lstStyle/>
          <a:p>
            <a:pPr marL="0" indent="0" algn="l">
              <a:buNone/>
            </a:pPr>
            <a:r>
              <a:rPr lang="en-US" sz="1367" dirty="0">
                <a:solidFill>
                  <a:srgbClr val="000000"/>
                </a:solidFill>
                <a:latin typeface="OpenSans-Regular" pitchFamily="34" charset="0"/>
                <a:ea typeface="OpenSans-Regular" pitchFamily="34" charset="-122"/>
                <a:cs typeface="OpenSans-Regular" pitchFamily="34" charset="-120"/>
              </a:rPr>
              <a:t>✅ 'Додай приклади з українських шкіл' або 'Переформулюй у більш офіційному стилі' – чітке уточнення.</a:t>
            </a:r>
            <a:endParaRPr lang="en-US" sz="1367" dirty="0"/>
          </a:p>
        </p:txBody>
      </p:sp>
      <p:pic>
        <p:nvPicPr>
          <p:cNvPr id="10" name="Image" descr="preencoded.png"/>
          <p:cNvPicPr>
            <a:picLocks noChangeAspect="1"/>
          </p:cNvPicPr>
          <p:nvPr/>
        </p:nvPicPr>
        <p:blipFill>
          <a:blip r:embed="rId3"/>
          <a:stretch>
            <a:fillRect/>
          </a:stretch>
        </p:blipFill>
        <p:spPr>
          <a:xfrm>
            <a:off x="6238875" y="1333500"/>
            <a:ext cx="2478453" cy="2478453"/>
          </a:xfrm>
          <a:prstGeom prst="rect">
            <a:avLst/>
          </a:prstGeom>
        </p:spPr>
      </p:pic>
      <p:sp>
        <p:nvSpPr>
          <p:cNvPr id="11" name="StaticPath"/>
          <p:cNvSpPr/>
          <p:nvPr/>
        </p:nvSpPr>
        <p:spPr>
          <a:xfrm>
            <a:off x="-1309687" y="3810000"/>
            <a:ext cx="1737360" cy="1737360"/>
          </a:xfrm>
          <a:prstGeom prst="ellipse">
            <a:avLst/>
          </a:prstGeom>
          <a:solidFill>
            <a:srgbClr val="000000">
              <a:alpha val="0"/>
            </a:srgbClr>
          </a:solidFill>
          <a:ln w="211667">
            <a:solidFill>
              <a:srgbClr val="FF9800"/>
            </a:solidFill>
            <a:prstDash val="solid"/>
          </a:ln>
        </p:spPr>
      </p:sp>
      <p:sp>
        <p:nvSpPr>
          <p:cNvPr id="12" name="StaticPath"/>
          <p:cNvSpPr/>
          <p:nvPr/>
        </p:nvSpPr>
        <p:spPr>
          <a:xfrm>
            <a:off x="285750" y="204788"/>
            <a:ext cx="482918" cy="482917"/>
          </a:xfrm>
          <a:prstGeom prst="ellipse">
            <a:avLst/>
          </a:prstGeom>
          <a:solidFill>
            <a:srgbClr val="000000"/>
          </a:solidFill>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660</Words>
  <Application>Microsoft Office PowerPoint</Application>
  <PresentationFormat>Экран (16:9)</PresentationFormat>
  <Paragraphs>93</Paragraphs>
  <Slides>14</Slides>
  <Notes>14</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PptxGenJS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ДИРЕКТОР</cp:lastModifiedBy>
  <cp:revision>9</cp:revision>
  <dcterms:created xsi:type="dcterms:W3CDTF">2025-03-10T07:55:36Z</dcterms:created>
  <dcterms:modified xsi:type="dcterms:W3CDTF">2025-03-12T10:49:49Z</dcterms:modified>
</cp:coreProperties>
</file>